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3" r:id="rId4"/>
    <p:sldId id="266" r:id="rId5"/>
    <p:sldId id="260" r:id="rId6"/>
    <p:sldId id="268" r:id="rId7"/>
    <p:sldId id="265" r:id="rId8"/>
    <p:sldId id="267" r:id="rId9"/>
    <p:sldId id="264" r:id="rId10"/>
    <p:sldId id="258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52"/>
    <p:restoredTop sz="95964"/>
  </p:normalViewPr>
  <p:slideViewPr>
    <p:cSldViewPr snapToGrid="0">
      <p:cViewPr>
        <p:scale>
          <a:sx n="100" d="100"/>
          <a:sy n="100" d="100"/>
        </p:scale>
        <p:origin x="592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F3F115-419F-42FD-8B33-0C80A3EA5E4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0130B16-3834-481A-9B45-93B9FD044B36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dirty="0"/>
            <a:t>Challenges – Trying to receive the next day stock price for </a:t>
          </a:r>
          <a:r>
            <a:rPr lang="en-US" dirty="0" err="1"/>
            <a:t>XGBoost</a:t>
          </a:r>
          <a:r>
            <a:rPr lang="en-US" dirty="0"/>
            <a:t> model.</a:t>
          </a:r>
        </a:p>
      </dgm:t>
    </dgm:pt>
    <dgm:pt modelId="{DFE5AEF4-1181-413B-AF4B-35BFECB33EDE}" type="parTrans" cxnId="{5C252FA1-31F1-4C7E-A418-E3A2DCDF6749}">
      <dgm:prSet/>
      <dgm:spPr/>
      <dgm:t>
        <a:bodyPr/>
        <a:lstStyle/>
        <a:p>
          <a:endParaRPr lang="en-US"/>
        </a:p>
      </dgm:t>
    </dgm:pt>
    <dgm:pt modelId="{BB19B675-FF01-4E71-B025-6BC400C566C0}" type="sibTrans" cxnId="{5C252FA1-31F1-4C7E-A418-E3A2DCDF6749}">
      <dgm:prSet/>
      <dgm:spPr/>
      <dgm:t>
        <a:bodyPr/>
        <a:lstStyle/>
        <a:p>
          <a:endParaRPr lang="en-US"/>
        </a:p>
      </dgm:t>
    </dgm:pt>
    <dgm:pt modelId="{A42065F1-1149-4D81-97AB-6DFABAEBF8B9}">
      <dgm:prSet/>
      <dgm:spPr>
        <a:solidFill>
          <a:schemeClr val="bg1"/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dirty="0"/>
            <a:t>Successes – Received High Accuracy on </a:t>
          </a:r>
          <a:r>
            <a:rPr lang="en-US" dirty="0" err="1"/>
            <a:t>XGBoost</a:t>
          </a:r>
          <a:r>
            <a:rPr lang="en-US" dirty="0"/>
            <a:t> Model</a:t>
          </a:r>
        </a:p>
      </dgm:t>
    </dgm:pt>
    <dgm:pt modelId="{B724D402-1321-4F84-93B1-650997B26B5F}" type="parTrans" cxnId="{4603E6CF-7328-43A2-9AE6-B4E9D7431FA7}">
      <dgm:prSet/>
      <dgm:spPr/>
      <dgm:t>
        <a:bodyPr/>
        <a:lstStyle/>
        <a:p>
          <a:endParaRPr lang="en-US"/>
        </a:p>
      </dgm:t>
    </dgm:pt>
    <dgm:pt modelId="{32E90C89-E9D2-4F4F-9FA0-6C1571BD1B82}" type="sibTrans" cxnId="{4603E6CF-7328-43A2-9AE6-B4E9D7431FA7}">
      <dgm:prSet/>
      <dgm:spPr/>
      <dgm:t>
        <a:bodyPr/>
        <a:lstStyle/>
        <a:p>
          <a:endParaRPr lang="en-US"/>
        </a:p>
      </dgm:t>
    </dgm:pt>
    <dgm:pt modelId="{54ED79A0-5A1B-CB47-B083-C9060E16125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18E7745-67D4-2645-8F76-78145FDC9F51}" type="parTrans" cxnId="{2FCEB7A6-4E7F-9F4C-8621-E2DA7BC063D5}">
      <dgm:prSet/>
      <dgm:spPr/>
      <dgm:t>
        <a:bodyPr/>
        <a:lstStyle/>
        <a:p>
          <a:endParaRPr lang="en-US"/>
        </a:p>
      </dgm:t>
    </dgm:pt>
    <dgm:pt modelId="{49640379-955D-4E42-A7AA-143000D5922A}" type="sibTrans" cxnId="{2FCEB7A6-4E7F-9F4C-8621-E2DA7BC063D5}">
      <dgm:prSet/>
      <dgm:spPr/>
      <dgm:t>
        <a:bodyPr/>
        <a:lstStyle/>
        <a:p>
          <a:endParaRPr lang="en-US"/>
        </a:p>
      </dgm:t>
    </dgm:pt>
    <dgm:pt modelId="{4C40EF1D-E4D0-43A1-94FA-06FACE310D60}" type="pres">
      <dgm:prSet presAssocID="{05F3F115-419F-42FD-8B33-0C80A3EA5E45}" presName="root" presStyleCnt="0">
        <dgm:presLayoutVars>
          <dgm:dir/>
          <dgm:resizeHandles val="exact"/>
        </dgm:presLayoutVars>
      </dgm:prSet>
      <dgm:spPr/>
    </dgm:pt>
    <dgm:pt modelId="{40BCAD4F-1DD7-4C70-AF08-C38979D0793F}" type="pres">
      <dgm:prSet presAssocID="{E0130B16-3834-481A-9B45-93B9FD044B36}" presName="compNode" presStyleCnt="0"/>
      <dgm:spPr/>
    </dgm:pt>
    <dgm:pt modelId="{AB0B4906-167A-4E7E-8910-85CB82BFFB19}" type="pres">
      <dgm:prSet presAssocID="{E0130B16-3834-481A-9B45-93B9FD044B36}" presName="bgRect" presStyleLbl="bgShp" presStyleIdx="0" presStyleCnt="3"/>
      <dgm:spPr>
        <a:solidFill>
          <a:schemeClr val="bg1"/>
        </a:solidFill>
      </dgm:spPr>
    </dgm:pt>
    <dgm:pt modelId="{7369E0E2-C43B-42D0-B7B7-148CF8F984D2}" type="pres">
      <dgm:prSet presAssocID="{E0130B16-3834-481A-9B45-93B9FD044B3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C3950F4E-D19F-48DA-9E7A-89FF4D9D62B2}" type="pres">
      <dgm:prSet presAssocID="{E0130B16-3834-481A-9B45-93B9FD044B36}" presName="spaceRect" presStyleCnt="0"/>
      <dgm:spPr/>
    </dgm:pt>
    <dgm:pt modelId="{388A001F-754D-40F4-A4FF-A2A6CAB4D5D6}" type="pres">
      <dgm:prSet presAssocID="{E0130B16-3834-481A-9B45-93B9FD044B36}" presName="parTx" presStyleLbl="revTx" presStyleIdx="0" presStyleCnt="3">
        <dgm:presLayoutVars>
          <dgm:chMax val="0"/>
          <dgm:chPref val="0"/>
        </dgm:presLayoutVars>
      </dgm:prSet>
      <dgm:spPr/>
    </dgm:pt>
    <dgm:pt modelId="{E313C8DB-EDB8-4738-8690-EFC037B3A064}" type="pres">
      <dgm:prSet presAssocID="{BB19B675-FF01-4E71-B025-6BC400C566C0}" presName="sibTrans" presStyleCnt="0"/>
      <dgm:spPr/>
    </dgm:pt>
    <dgm:pt modelId="{4486125D-A68B-4C10-AB2F-A529A8EF8EC9}" type="pres">
      <dgm:prSet presAssocID="{54ED79A0-5A1B-CB47-B083-C9060E16125B}" presName="compNode" presStyleCnt="0"/>
      <dgm:spPr/>
    </dgm:pt>
    <dgm:pt modelId="{7931486A-6F6C-4DCB-A568-F8DA5B269D27}" type="pres">
      <dgm:prSet presAssocID="{54ED79A0-5A1B-CB47-B083-C9060E16125B}" presName="bgRect" presStyleLbl="bgShp" presStyleIdx="1" presStyleCnt="3"/>
      <dgm:spPr/>
    </dgm:pt>
    <dgm:pt modelId="{1C51890A-C6F1-482C-9C86-1F8F41E263C2}" type="pres">
      <dgm:prSet presAssocID="{54ED79A0-5A1B-CB47-B083-C9060E16125B}" presName="iconRect" presStyleLbl="node1" presStyleIdx="1" presStyleCnt="3"/>
      <dgm:spPr/>
    </dgm:pt>
    <dgm:pt modelId="{1BAACC8A-BD7C-4878-BE60-B2CDA3787062}" type="pres">
      <dgm:prSet presAssocID="{54ED79A0-5A1B-CB47-B083-C9060E16125B}" presName="spaceRect" presStyleCnt="0"/>
      <dgm:spPr/>
    </dgm:pt>
    <dgm:pt modelId="{E64121BE-BCB0-40CA-B950-AA8D51B5486C}" type="pres">
      <dgm:prSet presAssocID="{54ED79A0-5A1B-CB47-B083-C9060E16125B}" presName="parTx" presStyleLbl="revTx" presStyleIdx="1" presStyleCnt="3">
        <dgm:presLayoutVars>
          <dgm:chMax val="0"/>
          <dgm:chPref val="0"/>
        </dgm:presLayoutVars>
      </dgm:prSet>
      <dgm:spPr/>
    </dgm:pt>
    <dgm:pt modelId="{13D0CC09-285A-4A6D-AFAC-FCEF7F2BFDF6}" type="pres">
      <dgm:prSet presAssocID="{49640379-955D-4E42-A7AA-143000D5922A}" presName="sibTrans" presStyleCnt="0"/>
      <dgm:spPr/>
    </dgm:pt>
    <dgm:pt modelId="{4AED6087-5339-48CB-BF3E-C9F47E44FC48}" type="pres">
      <dgm:prSet presAssocID="{A42065F1-1149-4D81-97AB-6DFABAEBF8B9}" presName="compNode" presStyleCnt="0"/>
      <dgm:spPr/>
    </dgm:pt>
    <dgm:pt modelId="{E6CB6660-6FD9-468A-B755-609264255140}" type="pres">
      <dgm:prSet presAssocID="{A42065F1-1149-4D81-97AB-6DFABAEBF8B9}" presName="bgRect" presStyleLbl="bgShp" presStyleIdx="2" presStyleCnt="3"/>
      <dgm:spPr>
        <a:solidFill>
          <a:schemeClr val="bg1"/>
        </a:solidFill>
      </dgm:spPr>
    </dgm:pt>
    <dgm:pt modelId="{10F1165A-5FC2-408E-9199-95306CE13FF7}" type="pres">
      <dgm:prSet presAssocID="{A42065F1-1149-4D81-97AB-6DFABAEBF8B9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7A3546C0-ABD3-4F28-8866-54B2BAE4FFD3}" type="pres">
      <dgm:prSet presAssocID="{A42065F1-1149-4D81-97AB-6DFABAEBF8B9}" presName="spaceRect" presStyleCnt="0"/>
      <dgm:spPr/>
    </dgm:pt>
    <dgm:pt modelId="{D31E41A1-76EB-4304-B1EB-F033D40CAA71}" type="pres">
      <dgm:prSet presAssocID="{A42065F1-1149-4D81-97AB-6DFABAEBF8B9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E80B6331-ECB0-804E-865F-930350EFEAAC}" type="presOf" srcId="{05F3F115-419F-42FD-8B33-0C80A3EA5E45}" destId="{4C40EF1D-E4D0-43A1-94FA-06FACE310D60}" srcOrd="0" destOrd="0" presId="urn:microsoft.com/office/officeart/2018/2/layout/IconVerticalSolidList"/>
    <dgm:cxn modelId="{2DF63678-DC5C-C349-BE41-CC624D5F7142}" type="presOf" srcId="{54ED79A0-5A1B-CB47-B083-C9060E16125B}" destId="{E64121BE-BCB0-40CA-B950-AA8D51B5486C}" srcOrd="0" destOrd="0" presId="urn:microsoft.com/office/officeart/2018/2/layout/IconVerticalSolidList"/>
    <dgm:cxn modelId="{2F44527E-4C99-604D-BBBB-C120BF407247}" type="presOf" srcId="{E0130B16-3834-481A-9B45-93B9FD044B36}" destId="{388A001F-754D-40F4-A4FF-A2A6CAB4D5D6}" srcOrd="0" destOrd="0" presId="urn:microsoft.com/office/officeart/2018/2/layout/IconVerticalSolidList"/>
    <dgm:cxn modelId="{5C252FA1-31F1-4C7E-A418-E3A2DCDF6749}" srcId="{05F3F115-419F-42FD-8B33-0C80A3EA5E45}" destId="{E0130B16-3834-481A-9B45-93B9FD044B36}" srcOrd="0" destOrd="0" parTransId="{DFE5AEF4-1181-413B-AF4B-35BFECB33EDE}" sibTransId="{BB19B675-FF01-4E71-B025-6BC400C566C0}"/>
    <dgm:cxn modelId="{2FCEB7A6-4E7F-9F4C-8621-E2DA7BC063D5}" srcId="{05F3F115-419F-42FD-8B33-0C80A3EA5E45}" destId="{54ED79A0-5A1B-CB47-B083-C9060E16125B}" srcOrd="1" destOrd="0" parTransId="{818E7745-67D4-2645-8F76-78145FDC9F51}" sibTransId="{49640379-955D-4E42-A7AA-143000D5922A}"/>
    <dgm:cxn modelId="{091781CB-F274-2B49-826D-199FFA2C0DF4}" type="presOf" srcId="{A42065F1-1149-4D81-97AB-6DFABAEBF8B9}" destId="{D31E41A1-76EB-4304-B1EB-F033D40CAA71}" srcOrd="0" destOrd="0" presId="urn:microsoft.com/office/officeart/2018/2/layout/IconVerticalSolidList"/>
    <dgm:cxn modelId="{4603E6CF-7328-43A2-9AE6-B4E9D7431FA7}" srcId="{05F3F115-419F-42FD-8B33-0C80A3EA5E45}" destId="{A42065F1-1149-4D81-97AB-6DFABAEBF8B9}" srcOrd="2" destOrd="0" parTransId="{B724D402-1321-4F84-93B1-650997B26B5F}" sibTransId="{32E90C89-E9D2-4F4F-9FA0-6C1571BD1B82}"/>
    <dgm:cxn modelId="{998CB709-A3C0-9145-A604-34C1565B5D2E}" type="presParOf" srcId="{4C40EF1D-E4D0-43A1-94FA-06FACE310D60}" destId="{40BCAD4F-1DD7-4C70-AF08-C38979D0793F}" srcOrd="0" destOrd="0" presId="urn:microsoft.com/office/officeart/2018/2/layout/IconVerticalSolidList"/>
    <dgm:cxn modelId="{64292FC5-E1AB-AE4C-8371-E8AD2E81CC99}" type="presParOf" srcId="{40BCAD4F-1DD7-4C70-AF08-C38979D0793F}" destId="{AB0B4906-167A-4E7E-8910-85CB82BFFB19}" srcOrd="0" destOrd="0" presId="urn:microsoft.com/office/officeart/2018/2/layout/IconVerticalSolidList"/>
    <dgm:cxn modelId="{8EF923F4-9F59-154A-88A1-9EC27CF7CBB5}" type="presParOf" srcId="{40BCAD4F-1DD7-4C70-AF08-C38979D0793F}" destId="{7369E0E2-C43B-42D0-B7B7-148CF8F984D2}" srcOrd="1" destOrd="0" presId="urn:microsoft.com/office/officeart/2018/2/layout/IconVerticalSolidList"/>
    <dgm:cxn modelId="{82C128BD-AAAB-5B4E-8ED7-E9D48897D203}" type="presParOf" srcId="{40BCAD4F-1DD7-4C70-AF08-C38979D0793F}" destId="{C3950F4E-D19F-48DA-9E7A-89FF4D9D62B2}" srcOrd="2" destOrd="0" presId="urn:microsoft.com/office/officeart/2018/2/layout/IconVerticalSolidList"/>
    <dgm:cxn modelId="{39A15E4D-DFA3-C44F-965A-6262D5A94508}" type="presParOf" srcId="{40BCAD4F-1DD7-4C70-AF08-C38979D0793F}" destId="{388A001F-754D-40F4-A4FF-A2A6CAB4D5D6}" srcOrd="3" destOrd="0" presId="urn:microsoft.com/office/officeart/2018/2/layout/IconVerticalSolidList"/>
    <dgm:cxn modelId="{E3B50F68-EBDA-0C4A-AA69-2A641803300C}" type="presParOf" srcId="{4C40EF1D-E4D0-43A1-94FA-06FACE310D60}" destId="{E313C8DB-EDB8-4738-8690-EFC037B3A064}" srcOrd="1" destOrd="0" presId="urn:microsoft.com/office/officeart/2018/2/layout/IconVerticalSolidList"/>
    <dgm:cxn modelId="{E80C6683-DDFE-4249-AA25-CCBF0A4051C3}" type="presParOf" srcId="{4C40EF1D-E4D0-43A1-94FA-06FACE310D60}" destId="{4486125D-A68B-4C10-AB2F-A529A8EF8EC9}" srcOrd="2" destOrd="0" presId="urn:microsoft.com/office/officeart/2018/2/layout/IconVerticalSolidList"/>
    <dgm:cxn modelId="{DDA84B20-187F-A24B-BB54-9221FFE20E0A}" type="presParOf" srcId="{4486125D-A68B-4C10-AB2F-A529A8EF8EC9}" destId="{7931486A-6F6C-4DCB-A568-F8DA5B269D27}" srcOrd="0" destOrd="0" presId="urn:microsoft.com/office/officeart/2018/2/layout/IconVerticalSolidList"/>
    <dgm:cxn modelId="{49A4FE47-EC3E-194A-8E5A-4BE1BA08E082}" type="presParOf" srcId="{4486125D-A68B-4C10-AB2F-A529A8EF8EC9}" destId="{1C51890A-C6F1-482C-9C86-1F8F41E263C2}" srcOrd="1" destOrd="0" presId="urn:microsoft.com/office/officeart/2018/2/layout/IconVerticalSolidList"/>
    <dgm:cxn modelId="{7DCFA4A6-9388-8144-8E4D-B051B3B0D85A}" type="presParOf" srcId="{4486125D-A68B-4C10-AB2F-A529A8EF8EC9}" destId="{1BAACC8A-BD7C-4878-BE60-B2CDA3787062}" srcOrd="2" destOrd="0" presId="urn:microsoft.com/office/officeart/2018/2/layout/IconVerticalSolidList"/>
    <dgm:cxn modelId="{0FB31576-1C40-3148-8735-CFE83A412808}" type="presParOf" srcId="{4486125D-A68B-4C10-AB2F-A529A8EF8EC9}" destId="{E64121BE-BCB0-40CA-B950-AA8D51B5486C}" srcOrd="3" destOrd="0" presId="urn:microsoft.com/office/officeart/2018/2/layout/IconVerticalSolidList"/>
    <dgm:cxn modelId="{C3877859-BF80-824A-8B6F-B2FE20E8927B}" type="presParOf" srcId="{4C40EF1D-E4D0-43A1-94FA-06FACE310D60}" destId="{13D0CC09-285A-4A6D-AFAC-FCEF7F2BFDF6}" srcOrd="3" destOrd="0" presId="urn:microsoft.com/office/officeart/2018/2/layout/IconVerticalSolidList"/>
    <dgm:cxn modelId="{F6EF7BAF-1FEB-4F42-BC7D-9F4246C96721}" type="presParOf" srcId="{4C40EF1D-E4D0-43A1-94FA-06FACE310D60}" destId="{4AED6087-5339-48CB-BF3E-C9F47E44FC48}" srcOrd="4" destOrd="0" presId="urn:microsoft.com/office/officeart/2018/2/layout/IconVerticalSolidList"/>
    <dgm:cxn modelId="{0D3015EB-E497-5245-86A1-65A8629D8888}" type="presParOf" srcId="{4AED6087-5339-48CB-BF3E-C9F47E44FC48}" destId="{E6CB6660-6FD9-468A-B755-609264255140}" srcOrd="0" destOrd="0" presId="urn:microsoft.com/office/officeart/2018/2/layout/IconVerticalSolidList"/>
    <dgm:cxn modelId="{6B9EE2C7-DE02-CF45-ACB6-60D5D247788A}" type="presParOf" srcId="{4AED6087-5339-48CB-BF3E-C9F47E44FC48}" destId="{10F1165A-5FC2-408E-9199-95306CE13FF7}" srcOrd="1" destOrd="0" presId="urn:microsoft.com/office/officeart/2018/2/layout/IconVerticalSolidList"/>
    <dgm:cxn modelId="{C6004D1C-B544-7A40-99B4-BD54EDB165D9}" type="presParOf" srcId="{4AED6087-5339-48CB-BF3E-C9F47E44FC48}" destId="{7A3546C0-ABD3-4F28-8866-54B2BAE4FFD3}" srcOrd="2" destOrd="0" presId="urn:microsoft.com/office/officeart/2018/2/layout/IconVerticalSolidList"/>
    <dgm:cxn modelId="{ACA53E88-BBF9-F243-886E-76ED5E868CC1}" type="presParOf" srcId="{4AED6087-5339-48CB-BF3E-C9F47E44FC48}" destId="{D31E41A1-76EB-4304-B1EB-F033D40CAA7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B4906-167A-4E7E-8910-85CB82BFFB19}">
      <dsp:nvSpPr>
        <dsp:cNvPr id="0" name=""/>
        <dsp:cNvSpPr/>
      </dsp:nvSpPr>
      <dsp:spPr>
        <a:xfrm>
          <a:off x="0" y="511"/>
          <a:ext cx="8168643" cy="1197651"/>
        </a:xfrm>
        <a:prstGeom prst="roundRect">
          <a:avLst>
            <a:gd name="adj" fmla="val 10000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69E0E2-C43B-42D0-B7B7-148CF8F984D2}">
      <dsp:nvSpPr>
        <dsp:cNvPr id="0" name=""/>
        <dsp:cNvSpPr/>
      </dsp:nvSpPr>
      <dsp:spPr>
        <a:xfrm>
          <a:off x="362289" y="269983"/>
          <a:ext cx="658708" cy="6587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8A001F-754D-40F4-A4FF-A2A6CAB4D5D6}">
      <dsp:nvSpPr>
        <dsp:cNvPr id="0" name=""/>
        <dsp:cNvSpPr/>
      </dsp:nvSpPr>
      <dsp:spPr>
        <a:xfrm>
          <a:off x="1383287" y="511"/>
          <a:ext cx="6785355" cy="1197651"/>
        </a:xfrm>
        <a:prstGeom prst="rect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751" tIns="126751" rIns="126751" bIns="12675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Challenges – Trying to receive the next day stock price for </a:t>
          </a:r>
          <a:r>
            <a:rPr lang="en-US" sz="2500" kern="1200" dirty="0" err="1"/>
            <a:t>XGBoost</a:t>
          </a:r>
          <a:r>
            <a:rPr lang="en-US" sz="2500" kern="1200" dirty="0"/>
            <a:t> model.</a:t>
          </a:r>
        </a:p>
      </dsp:txBody>
      <dsp:txXfrm>
        <a:off x="1383287" y="511"/>
        <a:ext cx="6785355" cy="1197651"/>
      </dsp:txXfrm>
    </dsp:sp>
    <dsp:sp modelId="{7931486A-6F6C-4DCB-A568-F8DA5B269D27}">
      <dsp:nvSpPr>
        <dsp:cNvPr id="0" name=""/>
        <dsp:cNvSpPr/>
      </dsp:nvSpPr>
      <dsp:spPr>
        <a:xfrm>
          <a:off x="0" y="1497576"/>
          <a:ext cx="8168643" cy="119765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51890A-C6F1-482C-9C86-1F8F41E263C2}">
      <dsp:nvSpPr>
        <dsp:cNvPr id="0" name=""/>
        <dsp:cNvSpPr/>
      </dsp:nvSpPr>
      <dsp:spPr>
        <a:xfrm>
          <a:off x="362289" y="1767048"/>
          <a:ext cx="658708" cy="658708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4121BE-BCB0-40CA-B950-AA8D51B5486C}">
      <dsp:nvSpPr>
        <dsp:cNvPr id="0" name=""/>
        <dsp:cNvSpPr/>
      </dsp:nvSpPr>
      <dsp:spPr>
        <a:xfrm>
          <a:off x="1383287" y="1497576"/>
          <a:ext cx="6785355" cy="11976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751" tIns="126751" rIns="126751" bIns="12675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1383287" y="1497576"/>
        <a:ext cx="6785355" cy="1197651"/>
      </dsp:txXfrm>
    </dsp:sp>
    <dsp:sp modelId="{E6CB6660-6FD9-468A-B755-609264255140}">
      <dsp:nvSpPr>
        <dsp:cNvPr id="0" name=""/>
        <dsp:cNvSpPr/>
      </dsp:nvSpPr>
      <dsp:spPr>
        <a:xfrm>
          <a:off x="0" y="2994641"/>
          <a:ext cx="8168643" cy="1197651"/>
        </a:xfrm>
        <a:prstGeom prst="roundRect">
          <a:avLst>
            <a:gd name="adj" fmla="val 10000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F1165A-5FC2-408E-9199-95306CE13FF7}">
      <dsp:nvSpPr>
        <dsp:cNvPr id="0" name=""/>
        <dsp:cNvSpPr/>
      </dsp:nvSpPr>
      <dsp:spPr>
        <a:xfrm>
          <a:off x="362289" y="3264113"/>
          <a:ext cx="658708" cy="65870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1E41A1-76EB-4304-B1EB-F033D40CAA71}">
      <dsp:nvSpPr>
        <dsp:cNvPr id="0" name=""/>
        <dsp:cNvSpPr/>
      </dsp:nvSpPr>
      <dsp:spPr>
        <a:xfrm>
          <a:off x="1383287" y="2994641"/>
          <a:ext cx="6785355" cy="1197651"/>
        </a:xfrm>
        <a:prstGeom prst="rect">
          <a:avLst/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751" tIns="126751" rIns="126751" bIns="126751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Successes – Received High Accuracy on </a:t>
          </a:r>
          <a:r>
            <a:rPr lang="en-US" sz="2500" kern="1200" dirty="0" err="1"/>
            <a:t>XGBoost</a:t>
          </a:r>
          <a:r>
            <a:rPr lang="en-US" sz="2500" kern="1200" dirty="0"/>
            <a:t> Model</a:t>
          </a:r>
        </a:p>
      </dsp:txBody>
      <dsp:txXfrm>
        <a:off x="1383287" y="2994641"/>
        <a:ext cx="6785355" cy="11976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svg>
</file>

<file path=ppt/media/image13.jpg>
</file>

<file path=ppt/media/image2.jpg>
</file>

<file path=ppt/media/image3.jp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07AC4-6540-FAE4-4759-5BA9FC540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DE7FD0-EAF1-172C-7C70-C2317AF84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4DE73-8EA1-D420-7BD0-35F123DFC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DB2F0-CCDE-11FC-920B-D3958297D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55E33-B800-83EB-9F33-73C61C9A6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414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4B7ED-33B0-4DA0-F07A-4B4DAED87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CDD473-22F6-4008-B088-835B1F7B4D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1023F-0973-A689-2791-7E74CBC37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A07D9-56F1-15BB-6B5B-52AFCF06B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5F0EC-5B21-D588-189B-F6B03CE49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577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2FA66B-984F-A02D-5A08-98B290831C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8EA431-97C7-78E1-AA02-9872911168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F4455-D961-BCA9-0B7D-A6FDE19DD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8289F-21E0-F156-08B9-DD0B3055C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63D75-F0D0-03D1-3E2F-181B01441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95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3DBB9-A0B8-ED57-F3E8-6E27D05B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F37F8-4F3E-6BE5-EC39-CD3E09F8A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FB495-FB48-CC6A-5BD6-4C1DD8D76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30551-C45A-6D25-E852-4167BB522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1EF28-734E-A3B3-BE02-082C40BBD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080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22A38-26CB-BE27-E324-0330ED00A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CC104-4F0D-486E-1BBB-BDE3DD07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0416F-40DA-EF01-61CA-8105F8E77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D22DD9-ED77-0DE3-2A45-0B6327276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02FCA-5F6B-F7E9-2AA6-95BE3F48A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833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AA09F-0D5B-57B4-B3E5-CD72F40A0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500F5-92AC-0778-A16F-D3CC567C39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E8171F-D878-EABE-8DFA-6359732DF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B21793-391C-C181-1C80-C4B89655B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A3A00B-A46C-5654-D398-8093B7781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9C6946-8011-732A-BFBD-55395CCE9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67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36782-9907-D0A0-A2FC-ADBF4F82C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4D200-9AE3-73A9-3622-F49262F81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06219-49D2-7E71-7A77-17B142F87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D565BE-7F6C-3FEE-7654-4E9F1D4806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AB979D-0727-506E-BF65-1A3AF6EFEA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A785A5-85F9-9672-BB01-1B1738EFA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27561D-D1BD-05EA-80DC-5EA0844AD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F8F1E8-DAAD-9C89-F246-5129C04E3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497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5EA2D-570F-B2AB-677A-8E2F69E1F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F02E0-0E38-B088-1BEC-AAF97CFE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579646-1B6A-EB21-7323-A357EBD15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29BC81-FEEA-5227-9C3B-0F87335AB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73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4CA95B-71F9-3A9E-7001-3B93BDA22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21106E-BB67-6D2C-7F8C-A02C29631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83F392-D796-07FF-4CDA-77073A737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14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1B12-D5D6-7B79-B634-E4DEF9160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B6AE4-A4E6-5651-86BC-C5A4EF104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E91669-74D6-D64B-1E3D-82CA388F89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8618B9-926D-D71C-B828-E215ED2E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FE36BD-EA2F-6BA5-160B-E4F2D5F45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20170-5023-4565-D9B2-6F486D2C6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67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22F37-C99F-78D3-4B02-BB418C36B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D107FF-9947-8F59-53A1-2088531BE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1EA7F-7072-8A03-FAF0-0C95EB732A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06BE3A-465A-A42A-FF2C-3351151DD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12E7D7-53F6-69AA-CA79-C98A04AD0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AFAE1-0EE1-E554-FCEB-5B9C0C94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62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EB5D10-3714-D421-42C8-E11019881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72FB6-F09D-6F60-A6F1-F442C277C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23480-F32E-9A15-0CB2-07F7E5523C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73905-4B56-AB41-BBA9-7766FA92552F}" type="datetimeFigureOut">
              <a:rPr lang="en-US" smtClean="0"/>
              <a:t>6/10/23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4C27B-6EB0-9E51-4264-7A2BFE3922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FC31D-957D-C89B-C8E4-157E87079A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08D5A-0784-BD41-9AD3-FA1E2EC6E1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6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hiao.typepad.com/cc20/2006/05/yes_song_in_the.html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creativecommons.org/licenses/by-sa/3.0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stock-market-charts-graphs-finance-money-stocks-macbook-wallpaper-azgfn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nc/3.0/" TargetMode="External"/><Relationship Id="rId2" Type="http://schemas.openxmlformats.org/officeDocument/2006/relationships/hyperlink" Target="https://blog.roboforex.com/blog/2019/12/10/what-you-need-to-know-to-make-money-on-the-stock-market/" TargetMode="Externa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D0D6D3E-D7F9-4591-9CA9-DDF4DB1F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64ADDB-9331-44A1-43AA-AF483DB36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2639" y="1012536"/>
            <a:ext cx="4613300" cy="3163224"/>
          </a:xfrm>
        </p:spPr>
        <p:txBody>
          <a:bodyPr anchor="t">
            <a:normAutofit/>
          </a:bodyPr>
          <a:lstStyle/>
          <a:p>
            <a:pPr algn="l"/>
            <a:r>
              <a:rPr lang="en-US" sz="4800" b="1" dirty="0" err="1"/>
              <a:t>TradeTrendz</a:t>
            </a:r>
            <a:endParaRPr lang="en-US" sz="4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35F840-470D-04BA-F6EC-C62FD5931E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704" y="4389120"/>
            <a:ext cx="4851696" cy="1192815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Alex, Neya, Shadrack </a:t>
            </a:r>
          </a:p>
          <a:p>
            <a:pPr algn="l"/>
            <a:r>
              <a:rPr lang="en-US" sz="2800" dirty="0"/>
              <a:t>FinTech 2023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4068664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3611463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30721" y="-107390"/>
            <a:ext cx="3853890" cy="406866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032BF1D-AD5E-0BCD-0D94-CA16449D51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r="-3" b="-3"/>
          <a:stretch/>
        </p:blipFill>
        <p:spPr>
          <a:xfrm>
            <a:off x="5745251" y="1050916"/>
            <a:ext cx="4756162" cy="4756162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4677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2" name="Picture 11" descr="A person and person looking up&#10;&#10;Description automatically generated with medium confidence">
            <a:extLst>
              <a:ext uri="{FF2B5EF4-FFF2-40B4-BE49-F238E27FC236}">
                <a16:creationId xmlns:a16="http://schemas.microsoft.com/office/drawing/2014/main" id="{7B4CDCE5-8A0A-323F-F59A-3FCD8FD27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14709" y="863600"/>
            <a:ext cx="7534391" cy="50857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1354C0C-CAB3-598C-FEF7-F4B836054F40}"/>
              </a:ext>
            </a:extLst>
          </p:cNvPr>
          <p:cNvSpPr txBox="1"/>
          <p:nvPr/>
        </p:nvSpPr>
        <p:spPr>
          <a:xfrm>
            <a:off x="9421134" y="5667634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hiao.typepad.com/cc20/2006/05/yes_song_in_the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EB784E-6E22-2062-244B-776A5FAB4A2A}"/>
              </a:ext>
            </a:extLst>
          </p:cNvPr>
          <p:cNvSpPr txBox="1"/>
          <p:nvPr/>
        </p:nvSpPr>
        <p:spPr>
          <a:xfrm>
            <a:off x="228601" y="350122"/>
            <a:ext cx="35814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Summary:</a:t>
            </a:r>
          </a:p>
        </p:txBody>
      </p:sp>
      <p:sp>
        <p:nvSpPr>
          <p:cNvPr id="16" name="Vertical Title 5">
            <a:extLst>
              <a:ext uri="{FF2B5EF4-FFF2-40B4-BE49-F238E27FC236}">
                <a16:creationId xmlns:a16="http://schemas.microsoft.com/office/drawing/2014/main" id="{F599C558-4AEC-7979-6A1D-242B2FF99B61}"/>
              </a:ext>
            </a:extLst>
          </p:cNvPr>
          <p:cNvSpPr txBox="1">
            <a:spLocks/>
          </p:cNvSpPr>
          <p:nvPr/>
        </p:nvSpPr>
        <p:spPr>
          <a:xfrm>
            <a:off x="578888" y="1488420"/>
            <a:ext cx="2880828" cy="3997980"/>
          </a:xfrm>
          <a:custGeom>
            <a:avLst/>
            <a:gdLst>
              <a:gd name="connsiteX0" fmla="*/ 0 w 2469624"/>
              <a:gd name="connsiteY0" fmla="*/ 0 h 2846070"/>
              <a:gd name="connsiteX1" fmla="*/ 197569 w 2469624"/>
              <a:gd name="connsiteY1" fmla="*/ 0 h 2846070"/>
              <a:gd name="connsiteX2" fmla="*/ 370443 w 2469624"/>
              <a:gd name="connsiteY2" fmla="*/ 0 h 2846070"/>
              <a:gd name="connsiteX3" fmla="*/ 617406 w 2469624"/>
              <a:gd name="connsiteY3" fmla="*/ 0 h 2846070"/>
              <a:gd name="connsiteX4" fmla="*/ 913760 w 2469624"/>
              <a:gd name="connsiteY4" fmla="*/ 0 h 2846070"/>
              <a:gd name="connsiteX5" fmla="*/ 1136027 w 2469624"/>
              <a:gd name="connsiteY5" fmla="*/ 0 h 2846070"/>
              <a:gd name="connsiteX6" fmla="*/ 1358293 w 2469624"/>
              <a:gd name="connsiteY6" fmla="*/ 0 h 2846070"/>
              <a:gd name="connsiteX7" fmla="*/ 1605255 w 2469624"/>
              <a:gd name="connsiteY7" fmla="*/ 0 h 2846070"/>
              <a:gd name="connsiteX8" fmla="*/ 1876914 w 2469624"/>
              <a:gd name="connsiteY8" fmla="*/ 0 h 2846070"/>
              <a:gd name="connsiteX9" fmla="*/ 2148573 w 2469624"/>
              <a:gd name="connsiteY9" fmla="*/ 0 h 2846070"/>
              <a:gd name="connsiteX10" fmla="*/ 2469624 w 2469624"/>
              <a:gd name="connsiteY10" fmla="*/ 0 h 2846070"/>
              <a:gd name="connsiteX11" fmla="*/ 2469624 w 2469624"/>
              <a:gd name="connsiteY11" fmla="*/ 315655 h 2846070"/>
              <a:gd name="connsiteX12" fmla="*/ 2469624 w 2469624"/>
              <a:gd name="connsiteY12" fmla="*/ 517467 h 2846070"/>
              <a:gd name="connsiteX13" fmla="*/ 2469624 w 2469624"/>
              <a:gd name="connsiteY13" fmla="*/ 776200 h 2846070"/>
              <a:gd name="connsiteX14" fmla="*/ 2469624 w 2469624"/>
              <a:gd name="connsiteY14" fmla="*/ 1063395 h 2846070"/>
              <a:gd name="connsiteX15" fmla="*/ 2469624 w 2469624"/>
              <a:gd name="connsiteY15" fmla="*/ 1379050 h 2846070"/>
              <a:gd name="connsiteX16" fmla="*/ 2469624 w 2469624"/>
              <a:gd name="connsiteY16" fmla="*/ 1666244 h 2846070"/>
              <a:gd name="connsiteX17" fmla="*/ 2469624 w 2469624"/>
              <a:gd name="connsiteY17" fmla="*/ 1981899 h 2846070"/>
              <a:gd name="connsiteX18" fmla="*/ 2469624 w 2469624"/>
              <a:gd name="connsiteY18" fmla="*/ 2269093 h 2846070"/>
              <a:gd name="connsiteX19" fmla="*/ 2469624 w 2469624"/>
              <a:gd name="connsiteY19" fmla="*/ 2470906 h 2846070"/>
              <a:gd name="connsiteX20" fmla="*/ 2469624 w 2469624"/>
              <a:gd name="connsiteY20" fmla="*/ 2846070 h 2846070"/>
              <a:gd name="connsiteX21" fmla="*/ 2247357 w 2469624"/>
              <a:gd name="connsiteY21" fmla="*/ 2846070 h 2846070"/>
              <a:gd name="connsiteX22" fmla="*/ 2000395 w 2469624"/>
              <a:gd name="connsiteY22" fmla="*/ 2846070 h 2846070"/>
              <a:gd name="connsiteX23" fmla="*/ 1827521 w 2469624"/>
              <a:gd name="connsiteY23" fmla="*/ 2846070 h 2846070"/>
              <a:gd name="connsiteX24" fmla="*/ 1605255 w 2469624"/>
              <a:gd name="connsiteY24" fmla="*/ 2846070 h 2846070"/>
              <a:gd name="connsiteX25" fmla="*/ 1333596 w 2469624"/>
              <a:gd name="connsiteY25" fmla="*/ 2846070 h 2846070"/>
              <a:gd name="connsiteX26" fmla="*/ 1136027 w 2469624"/>
              <a:gd name="connsiteY26" fmla="*/ 2846070 h 2846070"/>
              <a:gd name="connsiteX27" fmla="*/ 839672 w 2469624"/>
              <a:gd name="connsiteY27" fmla="*/ 2846070 h 2846070"/>
              <a:gd name="connsiteX28" fmla="*/ 543317 w 2469624"/>
              <a:gd name="connsiteY28" fmla="*/ 2846070 h 2846070"/>
              <a:gd name="connsiteX29" fmla="*/ 296354 w 2469624"/>
              <a:gd name="connsiteY29" fmla="*/ 2846070 h 2846070"/>
              <a:gd name="connsiteX30" fmla="*/ 0 w 2469624"/>
              <a:gd name="connsiteY30" fmla="*/ 2846070 h 2846070"/>
              <a:gd name="connsiteX31" fmla="*/ 0 w 2469624"/>
              <a:gd name="connsiteY31" fmla="*/ 2587336 h 2846070"/>
              <a:gd name="connsiteX32" fmla="*/ 0 w 2469624"/>
              <a:gd name="connsiteY32" fmla="*/ 2385523 h 2846070"/>
              <a:gd name="connsiteX33" fmla="*/ 0 w 2469624"/>
              <a:gd name="connsiteY33" fmla="*/ 2183711 h 2846070"/>
              <a:gd name="connsiteX34" fmla="*/ 0 w 2469624"/>
              <a:gd name="connsiteY34" fmla="*/ 1981899 h 2846070"/>
              <a:gd name="connsiteX35" fmla="*/ 0 w 2469624"/>
              <a:gd name="connsiteY35" fmla="*/ 1780087 h 2846070"/>
              <a:gd name="connsiteX36" fmla="*/ 0 w 2469624"/>
              <a:gd name="connsiteY36" fmla="*/ 1549814 h 2846070"/>
              <a:gd name="connsiteX37" fmla="*/ 0 w 2469624"/>
              <a:gd name="connsiteY37" fmla="*/ 1348002 h 2846070"/>
              <a:gd name="connsiteX38" fmla="*/ 0 w 2469624"/>
              <a:gd name="connsiteY38" fmla="*/ 1117729 h 2846070"/>
              <a:gd name="connsiteX39" fmla="*/ 0 w 2469624"/>
              <a:gd name="connsiteY39" fmla="*/ 830534 h 2846070"/>
              <a:gd name="connsiteX40" fmla="*/ 0 w 2469624"/>
              <a:gd name="connsiteY40" fmla="*/ 628722 h 2846070"/>
              <a:gd name="connsiteX41" fmla="*/ 0 w 2469624"/>
              <a:gd name="connsiteY41" fmla="*/ 455371 h 2846070"/>
              <a:gd name="connsiteX42" fmla="*/ 0 w 2469624"/>
              <a:gd name="connsiteY42" fmla="*/ 0 h 2846070"/>
              <a:gd name="connsiteX0" fmla="*/ 0 w 2469624"/>
              <a:gd name="connsiteY0" fmla="*/ 0 h 2846070"/>
              <a:gd name="connsiteX1" fmla="*/ 222266 w 2469624"/>
              <a:gd name="connsiteY1" fmla="*/ 0 h 2846070"/>
              <a:gd name="connsiteX2" fmla="*/ 395139 w 2469624"/>
              <a:gd name="connsiteY2" fmla="*/ 0 h 2846070"/>
              <a:gd name="connsiteX3" fmla="*/ 691494 w 2469624"/>
              <a:gd name="connsiteY3" fmla="*/ 0 h 2846070"/>
              <a:gd name="connsiteX4" fmla="*/ 913760 w 2469624"/>
              <a:gd name="connsiteY4" fmla="*/ 0 h 2846070"/>
              <a:gd name="connsiteX5" fmla="*/ 1136027 w 2469624"/>
              <a:gd name="connsiteY5" fmla="*/ 0 h 2846070"/>
              <a:gd name="connsiteX6" fmla="*/ 1432381 w 2469624"/>
              <a:gd name="connsiteY6" fmla="*/ 0 h 2846070"/>
              <a:gd name="connsiteX7" fmla="*/ 1629951 w 2469624"/>
              <a:gd name="connsiteY7" fmla="*/ 0 h 2846070"/>
              <a:gd name="connsiteX8" fmla="*/ 1926306 w 2469624"/>
              <a:gd name="connsiteY8" fmla="*/ 0 h 2846070"/>
              <a:gd name="connsiteX9" fmla="*/ 2222661 w 2469624"/>
              <a:gd name="connsiteY9" fmla="*/ 0 h 2846070"/>
              <a:gd name="connsiteX10" fmla="*/ 2469624 w 2469624"/>
              <a:gd name="connsiteY10" fmla="*/ 0 h 2846070"/>
              <a:gd name="connsiteX11" fmla="*/ 2469624 w 2469624"/>
              <a:gd name="connsiteY11" fmla="*/ 315655 h 2846070"/>
              <a:gd name="connsiteX12" fmla="*/ 2469624 w 2469624"/>
              <a:gd name="connsiteY12" fmla="*/ 602849 h 2846070"/>
              <a:gd name="connsiteX13" fmla="*/ 2469624 w 2469624"/>
              <a:gd name="connsiteY13" fmla="*/ 776200 h 2846070"/>
              <a:gd name="connsiteX14" fmla="*/ 2469624 w 2469624"/>
              <a:gd name="connsiteY14" fmla="*/ 1034934 h 2846070"/>
              <a:gd name="connsiteX15" fmla="*/ 2469624 w 2469624"/>
              <a:gd name="connsiteY15" fmla="*/ 1293668 h 2846070"/>
              <a:gd name="connsiteX16" fmla="*/ 2469624 w 2469624"/>
              <a:gd name="connsiteY16" fmla="*/ 1552401 h 2846070"/>
              <a:gd name="connsiteX17" fmla="*/ 2469624 w 2469624"/>
              <a:gd name="connsiteY17" fmla="*/ 1839596 h 2846070"/>
              <a:gd name="connsiteX18" fmla="*/ 2469624 w 2469624"/>
              <a:gd name="connsiteY18" fmla="*/ 2126790 h 2846070"/>
              <a:gd name="connsiteX19" fmla="*/ 2469624 w 2469624"/>
              <a:gd name="connsiteY19" fmla="*/ 2413984 h 2846070"/>
              <a:gd name="connsiteX20" fmla="*/ 2469624 w 2469624"/>
              <a:gd name="connsiteY20" fmla="*/ 2587336 h 2846070"/>
              <a:gd name="connsiteX21" fmla="*/ 2469624 w 2469624"/>
              <a:gd name="connsiteY21" fmla="*/ 2846070 h 2846070"/>
              <a:gd name="connsiteX22" fmla="*/ 2197965 w 2469624"/>
              <a:gd name="connsiteY22" fmla="*/ 2846070 h 2846070"/>
              <a:gd name="connsiteX23" fmla="*/ 2000395 w 2469624"/>
              <a:gd name="connsiteY23" fmla="*/ 2846070 h 2846070"/>
              <a:gd name="connsiteX24" fmla="*/ 1753433 w 2469624"/>
              <a:gd name="connsiteY24" fmla="*/ 2846070 h 2846070"/>
              <a:gd name="connsiteX25" fmla="*/ 1580559 w 2469624"/>
              <a:gd name="connsiteY25" fmla="*/ 2846070 h 2846070"/>
              <a:gd name="connsiteX26" fmla="*/ 1407685 w 2469624"/>
              <a:gd name="connsiteY26" fmla="*/ 2846070 h 2846070"/>
              <a:gd name="connsiteX27" fmla="*/ 1160723 w 2469624"/>
              <a:gd name="connsiteY27" fmla="*/ 2846070 h 2846070"/>
              <a:gd name="connsiteX28" fmla="*/ 963153 w 2469624"/>
              <a:gd name="connsiteY28" fmla="*/ 2846070 h 2846070"/>
              <a:gd name="connsiteX29" fmla="*/ 691494 w 2469624"/>
              <a:gd name="connsiteY29" fmla="*/ 2846070 h 2846070"/>
              <a:gd name="connsiteX30" fmla="*/ 493924 w 2469624"/>
              <a:gd name="connsiteY30" fmla="*/ 2846070 h 2846070"/>
              <a:gd name="connsiteX31" fmla="*/ 222266 w 2469624"/>
              <a:gd name="connsiteY31" fmla="*/ 2846070 h 2846070"/>
              <a:gd name="connsiteX32" fmla="*/ 0 w 2469624"/>
              <a:gd name="connsiteY32" fmla="*/ 2846070 h 2846070"/>
              <a:gd name="connsiteX33" fmla="*/ 0 w 2469624"/>
              <a:gd name="connsiteY33" fmla="*/ 2558875 h 2846070"/>
              <a:gd name="connsiteX34" fmla="*/ 0 w 2469624"/>
              <a:gd name="connsiteY34" fmla="*/ 2271681 h 2846070"/>
              <a:gd name="connsiteX35" fmla="*/ 0 w 2469624"/>
              <a:gd name="connsiteY35" fmla="*/ 1956026 h 2846070"/>
              <a:gd name="connsiteX36" fmla="*/ 0 w 2469624"/>
              <a:gd name="connsiteY36" fmla="*/ 1725753 h 2846070"/>
              <a:gd name="connsiteX37" fmla="*/ 0 w 2469624"/>
              <a:gd name="connsiteY37" fmla="*/ 1410098 h 2846070"/>
              <a:gd name="connsiteX38" fmla="*/ 0 w 2469624"/>
              <a:gd name="connsiteY38" fmla="*/ 1208285 h 2846070"/>
              <a:gd name="connsiteX39" fmla="*/ 0 w 2469624"/>
              <a:gd name="connsiteY39" fmla="*/ 1034934 h 2846070"/>
              <a:gd name="connsiteX40" fmla="*/ 0 w 2469624"/>
              <a:gd name="connsiteY40" fmla="*/ 861582 h 2846070"/>
              <a:gd name="connsiteX41" fmla="*/ 0 w 2469624"/>
              <a:gd name="connsiteY41" fmla="*/ 574388 h 2846070"/>
              <a:gd name="connsiteX42" fmla="*/ 0 w 2469624"/>
              <a:gd name="connsiteY42" fmla="*/ 401037 h 2846070"/>
              <a:gd name="connsiteX43" fmla="*/ 0 w 2469624"/>
              <a:gd name="connsiteY43" fmla="*/ 0 h 2846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469624" h="2846070" fill="none" extrusionOk="0">
                <a:moveTo>
                  <a:pt x="0" y="0"/>
                </a:moveTo>
                <a:cubicBezTo>
                  <a:pt x="90115" y="-3794"/>
                  <a:pt x="125379" y="12759"/>
                  <a:pt x="197569" y="0"/>
                </a:cubicBezTo>
                <a:cubicBezTo>
                  <a:pt x="269165" y="-9035"/>
                  <a:pt x="312181" y="4525"/>
                  <a:pt x="370443" y="0"/>
                </a:cubicBezTo>
                <a:cubicBezTo>
                  <a:pt x="433663" y="-3020"/>
                  <a:pt x="488416" y="11368"/>
                  <a:pt x="617406" y="0"/>
                </a:cubicBezTo>
                <a:cubicBezTo>
                  <a:pt x="723589" y="-4440"/>
                  <a:pt x="777272" y="7152"/>
                  <a:pt x="913760" y="0"/>
                </a:cubicBezTo>
                <a:cubicBezTo>
                  <a:pt x="1045613" y="-22180"/>
                  <a:pt x="1049828" y="10710"/>
                  <a:pt x="1136027" y="0"/>
                </a:cubicBezTo>
                <a:cubicBezTo>
                  <a:pt x="1211867" y="-15531"/>
                  <a:pt x="1305174" y="25598"/>
                  <a:pt x="1358293" y="0"/>
                </a:cubicBezTo>
                <a:cubicBezTo>
                  <a:pt x="1424751" y="-24419"/>
                  <a:pt x="1518526" y="10092"/>
                  <a:pt x="1605255" y="0"/>
                </a:cubicBezTo>
                <a:cubicBezTo>
                  <a:pt x="1675952" y="-11595"/>
                  <a:pt x="1767579" y="-11679"/>
                  <a:pt x="1876914" y="0"/>
                </a:cubicBezTo>
                <a:cubicBezTo>
                  <a:pt x="1985196" y="-7571"/>
                  <a:pt x="2048672" y="45821"/>
                  <a:pt x="2148573" y="0"/>
                </a:cubicBezTo>
                <a:cubicBezTo>
                  <a:pt x="2226710" y="-28629"/>
                  <a:pt x="2379246" y="57397"/>
                  <a:pt x="2469624" y="0"/>
                </a:cubicBezTo>
                <a:cubicBezTo>
                  <a:pt x="2472348" y="84353"/>
                  <a:pt x="2440567" y="156622"/>
                  <a:pt x="2469624" y="315655"/>
                </a:cubicBezTo>
                <a:cubicBezTo>
                  <a:pt x="2498470" y="454508"/>
                  <a:pt x="2468171" y="425542"/>
                  <a:pt x="2469624" y="517467"/>
                </a:cubicBezTo>
                <a:cubicBezTo>
                  <a:pt x="2497580" y="587958"/>
                  <a:pt x="2477407" y="664789"/>
                  <a:pt x="2469624" y="776200"/>
                </a:cubicBezTo>
                <a:cubicBezTo>
                  <a:pt x="2480224" y="897229"/>
                  <a:pt x="2468153" y="936904"/>
                  <a:pt x="2469624" y="1063395"/>
                </a:cubicBezTo>
                <a:cubicBezTo>
                  <a:pt x="2485018" y="1178915"/>
                  <a:pt x="2438983" y="1217591"/>
                  <a:pt x="2469624" y="1379050"/>
                </a:cubicBezTo>
                <a:cubicBezTo>
                  <a:pt x="2495427" y="1535477"/>
                  <a:pt x="2473548" y="1536701"/>
                  <a:pt x="2469624" y="1666244"/>
                </a:cubicBezTo>
                <a:cubicBezTo>
                  <a:pt x="2466815" y="1814982"/>
                  <a:pt x="2441737" y="1851987"/>
                  <a:pt x="2469624" y="1981899"/>
                </a:cubicBezTo>
                <a:cubicBezTo>
                  <a:pt x="2504694" y="2103651"/>
                  <a:pt x="2463394" y="2142197"/>
                  <a:pt x="2469624" y="2269093"/>
                </a:cubicBezTo>
                <a:cubicBezTo>
                  <a:pt x="2481539" y="2392090"/>
                  <a:pt x="2455453" y="2426518"/>
                  <a:pt x="2469624" y="2470906"/>
                </a:cubicBezTo>
                <a:cubicBezTo>
                  <a:pt x="2507288" y="2517681"/>
                  <a:pt x="2435861" y="2748560"/>
                  <a:pt x="2469624" y="2846070"/>
                </a:cubicBezTo>
                <a:cubicBezTo>
                  <a:pt x="2369738" y="2862202"/>
                  <a:pt x="2340589" y="2836599"/>
                  <a:pt x="2247357" y="2846070"/>
                </a:cubicBezTo>
                <a:cubicBezTo>
                  <a:pt x="2171629" y="2842901"/>
                  <a:pt x="2081930" y="2821364"/>
                  <a:pt x="2000395" y="2846070"/>
                </a:cubicBezTo>
                <a:cubicBezTo>
                  <a:pt x="1928968" y="2865936"/>
                  <a:pt x="1918455" y="2828382"/>
                  <a:pt x="1827521" y="2846070"/>
                </a:cubicBezTo>
                <a:cubicBezTo>
                  <a:pt x="1742583" y="2862681"/>
                  <a:pt x="1655063" y="2817464"/>
                  <a:pt x="1605255" y="2846070"/>
                </a:cubicBezTo>
                <a:cubicBezTo>
                  <a:pt x="1584431" y="2877777"/>
                  <a:pt x="1468220" y="2815305"/>
                  <a:pt x="1333596" y="2846070"/>
                </a:cubicBezTo>
                <a:cubicBezTo>
                  <a:pt x="1220826" y="2864630"/>
                  <a:pt x="1231674" y="2837532"/>
                  <a:pt x="1136027" y="2846070"/>
                </a:cubicBezTo>
                <a:cubicBezTo>
                  <a:pt x="1035752" y="2841418"/>
                  <a:pt x="959339" y="2824996"/>
                  <a:pt x="839672" y="2846070"/>
                </a:cubicBezTo>
                <a:cubicBezTo>
                  <a:pt x="714289" y="2880680"/>
                  <a:pt x="685992" y="2811317"/>
                  <a:pt x="543317" y="2846070"/>
                </a:cubicBezTo>
                <a:cubicBezTo>
                  <a:pt x="394596" y="2865980"/>
                  <a:pt x="378579" y="2842186"/>
                  <a:pt x="296354" y="2846070"/>
                </a:cubicBezTo>
                <a:cubicBezTo>
                  <a:pt x="214218" y="2862506"/>
                  <a:pt x="131647" y="2814048"/>
                  <a:pt x="0" y="2846070"/>
                </a:cubicBezTo>
                <a:cubicBezTo>
                  <a:pt x="-12233" y="2744313"/>
                  <a:pt x="5168" y="2662546"/>
                  <a:pt x="0" y="2587336"/>
                </a:cubicBezTo>
                <a:cubicBezTo>
                  <a:pt x="-1171" y="2517040"/>
                  <a:pt x="19797" y="2462065"/>
                  <a:pt x="0" y="2385523"/>
                </a:cubicBezTo>
                <a:cubicBezTo>
                  <a:pt x="-13913" y="2302401"/>
                  <a:pt x="16137" y="2273115"/>
                  <a:pt x="0" y="2183711"/>
                </a:cubicBezTo>
                <a:cubicBezTo>
                  <a:pt x="-19859" y="2091891"/>
                  <a:pt x="11726" y="2063762"/>
                  <a:pt x="0" y="1981899"/>
                </a:cubicBezTo>
                <a:cubicBezTo>
                  <a:pt x="-7744" y="1894538"/>
                  <a:pt x="8707" y="1836054"/>
                  <a:pt x="0" y="1780087"/>
                </a:cubicBezTo>
                <a:cubicBezTo>
                  <a:pt x="2783" y="1725289"/>
                  <a:pt x="2857" y="1610599"/>
                  <a:pt x="0" y="1549814"/>
                </a:cubicBezTo>
                <a:cubicBezTo>
                  <a:pt x="-12006" y="1500353"/>
                  <a:pt x="9099" y="1434295"/>
                  <a:pt x="0" y="1348002"/>
                </a:cubicBezTo>
                <a:cubicBezTo>
                  <a:pt x="17776" y="1254463"/>
                  <a:pt x="-2638" y="1178959"/>
                  <a:pt x="0" y="1117729"/>
                </a:cubicBezTo>
                <a:cubicBezTo>
                  <a:pt x="-8861" y="1057189"/>
                  <a:pt x="16494" y="960648"/>
                  <a:pt x="0" y="830534"/>
                </a:cubicBezTo>
                <a:cubicBezTo>
                  <a:pt x="-14129" y="709412"/>
                  <a:pt x="5518" y="717196"/>
                  <a:pt x="0" y="628722"/>
                </a:cubicBezTo>
                <a:cubicBezTo>
                  <a:pt x="-6819" y="540980"/>
                  <a:pt x="17008" y="502407"/>
                  <a:pt x="0" y="455371"/>
                </a:cubicBezTo>
                <a:cubicBezTo>
                  <a:pt x="-33405" y="412690"/>
                  <a:pt x="25480" y="175955"/>
                  <a:pt x="0" y="0"/>
                </a:cubicBezTo>
                <a:close/>
              </a:path>
              <a:path w="2469624" h="2846070" stroke="0" extrusionOk="0">
                <a:moveTo>
                  <a:pt x="0" y="0"/>
                </a:moveTo>
                <a:cubicBezTo>
                  <a:pt x="102559" y="-38002"/>
                  <a:pt x="129188" y="4091"/>
                  <a:pt x="222266" y="0"/>
                </a:cubicBezTo>
                <a:cubicBezTo>
                  <a:pt x="308864" y="-5230"/>
                  <a:pt x="361266" y="13573"/>
                  <a:pt x="395139" y="0"/>
                </a:cubicBezTo>
                <a:cubicBezTo>
                  <a:pt x="442648" y="-15788"/>
                  <a:pt x="630029" y="41636"/>
                  <a:pt x="691494" y="0"/>
                </a:cubicBezTo>
                <a:cubicBezTo>
                  <a:pt x="755127" y="-21390"/>
                  <a:pt x="846297" y="-4934"/>
                  <a:pt x="913760" y="0"/>
                </a:cubicBezTo>
                <a:cubicBezTo>
                  <a:pt x="978529" y="2262"/>
                  <a:pt x="1072583" y="7668"/>
                  <a:pt x="1136027" y="0"/>
                </a:cubicBezTo>
                <a:cubicBezTo>
                  <a:pt x="1213866" y="695"/>
                  <a:pt x="1310722" y="-4176"/>
                  <a:pt x="1432381" y="0"/>
                </a:cubicBezTo>
                <a:cubicBezTo>
                  <a:pt x="1575220" y="-7770"/>
                  <a:pt x="1580706" y="13632"/>
                  <a:pt x="1629951" y="0"/>
                </a:cubicBezTo>
                <a:cubicBezTo>
                  <a:pt x="1697487" y="-3632"/>
                  <a:pt x="1862859" y="24637"/>
                  <a:pt x="1926306" y="0"/>
                </a:cubicBezTo>
                <a:cubicBezTo>
                  <a:pt x="2024750" y="-36742"/>
                  <a:pt x="2100347" y="-17195"/>
                  <a:pt x="2222661" y="0"/>
                </a:cubicBezTo>
                <a:cubicBezTo>
                  <a:pt x="2353883" y="-3625"/>
                  <a:pt x="2346770" y="5597"/>
                  <a:pt x="2469624" y="0"/>
                </a:cubicBezTo>
                <a:cubicBezTo>
                  <a:pt x="2490867" y="69694"/>
                  <a:pt x="2462504" y="184605"/>
                  <a:pt x="2469624" y="315655"/>
                </a:cubicBezTo>
                <a:cubicBezTo>
                  <a:pt x="2479336" y="424783"/>
                  <a:pt x="2433709" y="467318"/>
                  <a:pt x="2469624" y="602849"/>
                </a:cubicBezTo>
                <a:cubicBezTo>
                  <a:pt x="2507922" y="731830"/>
                  <a:pt x="2472764" y="695081"/>
                  <a:pt x="2469624" y="776200"/>
                </a:cubicBezTo>
                <a:cubicBezTo>
                  <a:pt x="2463338" y="850464"/>
                  <a:pt x="2420142" y="944692"/>
                  <a:pt x="2469624" y="1034934"/>
                </a:cubicBezTo>
                <a:cubicBezTo>
                  <a:pt x="2493522" y="1105494"/>
                  <a:pt x="2474399" y="1206224"/>
                  <a:pt x="2469624" y="1293668"/>
                </a:cubicBezTo>
                <a:cubicBezTo>
                  <a:pt x="2460618" y="1401331"/>
                  <a:pt x="2442650" y="1451329"/>
                  <a:pt x="2469624" y="1552401"/>
                </a:cubicBezTo>
                <a:cubicBezTo>
                  <a:pt x="2494026" y="1667514"/>
                  <a:pt x="2462436" y="1706834"/>
                  <a:pt x="2469624" y="1839596"/>
                </a:cubicBezTo>
                <a:cubicBezTo>
                  <a:pt x="2462011" y="1971142"/>
                  <a:pt x="2423293" y="2066919"/>
                  <a:pt x="2469624" y="2126790"/>
                </a:cubicBezTo>
                <a:cubicBezTo>
                  <a:pt x="2502860" y="2204616"/>
                  <a:pt x="2463724" y="2348746"/>
                  <a:pt x="2469624" y="2413984"/>
                </a:cubicBezTo>
                <a:cubicBezTo>
                  <a:pt x="2493824" y="2465459"/>
                  <a:pt x="2470076" y="2523898"/>
                  <a:pt x="2469624" y="2587336"/>
                </a:cubicBezTo>
                <a:cubicBezTo>
                  <a:pt x="2478482" y="2665270"/>
                  <a:pt x="2455909" y="2721845"/>
                  <a:pt x="2469624" y="2846070"/>
                </a:cubicBezTo>
                <a:cubicBezTo>
                  <a:pt x="2367658" y="2873312"/>
                  <a:pt x="2260822" y="2813297"/>
                  <a:pt x="2197965" y="2846070"/>
                </a:cubicBezTo>
                <a:cubicBezTo>
                  <a:pt x="2130288" y="2865477"/>
                  <a:pt x="2095744" y="2841547"/>
                  <a:pt x="2000395" y="2846070"/>
                </a:cubicBezTo>
                <a:cubicBezTo>
                  <a:pt x="1909602" y="2849445"/>
                  <a:pt x="1874139" y="2822667"/>
                  <a:pt x="1753433" y="2846070"/>
                </a:cubicBezTo>
                <a:cubicBezTo>
                  <a:pt x="1638158" y="2870321"/>
                  <a:pt x="1634282" y="2846092"/>
                  <a:pt x="1580559" y="2846070"/>
                </a:cubicBezTo>
                <a:cubicBezTo>
                  <a:pt x="1515477" y="2838675"/>
                  <a:pt x="1450344" y="2824527"/>
                  <a:pt x="1407685" y="2846070"/>
                </a:cubicBezTo>
                <a:cubicBezTo>
                  <a:pt x="1352348" y="2851029"/>
                  <a:pt x="1285533" y="2819873"/>
                  <a:pt x="1160723" y="2846070"/>
                </a:cubicBezTo>
                <a:cubicBezTo>
                  <a:pt x="1055178" y="2864578"/>
                  <a:pt x="1019174" y="2823448"/>
                  <a:pt x="963153" y="2846070"/>
                </a:cubicBezTo>
                <a:cubicBezTo>
                  <a:pt x="913795" y="2856801"/>
                  <a:pt x="777243" y="2833636"/>
                  <a:pt x="691494" y="2846070"/>
                </a:cubicBezTo>
                <a:cubicBezTo>
                  <a:pt x="596562" y="2854820"/>
                  <a:pt x="593337" y="2823201"/>
                  <a:pt x="493924" y="2846070"/>
                </a:cubicBezTo>
                <a:cubicBezTo>
                  <a:pt x="406447" y="2871586"/>
                  <a:pt x="328120" y="2850493"/>
                  <a:pt x="222266" y="2846070"/>
                </a:cubicBezTo>
                <a:cubicBezTo>
                  <a:pt x="119161" y="2867629"/>
                  <a:pt x="81169" y="2838844"/>
                  <a:pt x="0" y="2846070"/>
                </a:cubicBezTo>
                <a:cubicBezTo>
                  <a:pt x="-25762" y="2726202"/>
                  <a:pt x="19113" y="2652640"/>
                  <a:pt x="0" y="2558875"/>
                </a:cubicBezTo>
                <a:cubicBezTo>
                  <a:pt x="-16296" y="2479391"/>
                  <a:pt x="30339" y="2389501"/>
                  <a:pt x="0" y="2271681"/>
                </a:cubicBezTo>
                <a:cubicBezTo>
                  <a:pt x="-17596" y="2133512"/>
                  <a:pt x="10845" y="2076023"/>
                  <a:pt x="0" y="1956026"/>
                </a:cubicBezTo>
                <a:cubicBezTo>
                  <a:pt x="-16810" y="1853812"/>
                  <a:pt x="4856" y="1814633"/>
                  <a:pt x="0" y="1725753"/>
                </a:cubicBezTo>
                <a:cubicBezTo>
                  <a:pt x="-11046" y="1645372"/>
                  <a:pt x="45764" y="1528626"/>
                  <a:pt x="0" y="1410098"/>
                </a:cubicBezTo>
                <a:cubicBezTo>
                  <a:pt x="-37842" y="1285248"/>
                  <a:pt x="-3540" y="1242220"/>
                  <a:pt x="0" y="1208285"/>
                </a:cubicBezTo>
                <a:cubicBezTo>
                  <a:pt x="-909" y="1160658"/>
                  <a:pt x="11699" y="1080973"/>
                  <a:pt x="0" y="1034934"/>
                </a:cubicBezTo>
                <a:cubicBezTo>
                  <a:pt x="-5612" y="1001704"/>
                  <a:pt x="6536" y="929860"/>
                  <a:pt x="0" y="861582"/>
                </a:cubicBezTo>
                <a:cubicBezTo>
                  <a:pt x="-7346" y="827438"/>
                  <a:pt x="43269" y="679645"/>
                  <a:pt x="0" y="574388"/>
                </a:cubicBezTo>
                <a:cubicBezTo>
                  <a:pt x="-30448" y="443314"/>
                  <a:pt x="5075" y="436616"/>
                  <a:pt x="0" y="401037"/>
                </a:cubicBezTo>
                <a:cubicBezTo>
                  <a:pt x="7183" y="347048"/>
                  <a:pt x="9220" y="91711"/>
                  <a:pt x="0" y="0"/>
                </a:cubicBezTo>
                <a:close/>
              </a:path>
              <a:path w="2469624" h="2846070" fill="none" stroke="0" extrusionOk="0">
                <a:moveTo>
                  <a:pt x="0" y="0"/>
                </a:moveTo>
                <a:cubicBezTo>
                  <a:pt x="81635" y="-6826"/>
                  <a:pt x="122344" y="16049"/>
                  <a:pt x="197569" y="0"/>
                </a:cubicBezTo>
                <a:cubicBezTo>
                  <a:pt x="279064" y="-13325"/>
                  <a:pt x="310946" y="14867"/>
                  <a:pt x="370443" y="0"/>
                </a:cubicBezTo>
                <a:cubicBezTo>
                  <a:pt x="408763" y="-4177"/>
                  <a:pt x="500552" y="23202"/>
                  <a:pt x="617406" y="0"/>
                </a:cubicBezTo>
                <a:cubicBezTo>
                  <a:pt x="725643" y="-10291"/>
                  <a:pt x="784441" y="27041"/>
                  <a:pt x="913760" y="0"/>
                </a:cubicBezTo>
                <a:cubicBezTo>
                  <a:pt x="1053890" y="-23304"/>
                  <a:pt x="1052387" y="1966"/>
                  <a:pt x="1136027" y="0"/>
                </a:cubicBezTo>
                <a:cubicBezTo>
                  <a:pt x="1205353" y="-9229"/>
                  <a:pt x="1283325" y="25889"/>
                  <a:pt x="1358293" y="0"/>
                </a:cubicBezTo>
                <a:cubicBezTo>
                  <a:pt x="1429324" y="-40355"/>
                  <a:pt x="1519584" y="18818"/>
                  <a:pt x="1605255" y="0"/>
                </a:cubicBezTo>
                <a:cubicBezTo>
                  <a:pt x="1700862" y="5568"/>
                  <a:pt x="1774978" y="14014"/>
                  <a:pt x="1876914" y="0"/>
                </a:cubicBezTo>
                <a:cubicBezTo>
                  <a:pt x="1973537" y="-14147"/>
                  <a:pt x="2060294" y="37751"/>
                  <a:pt x="2148573" y="0"/>
                </a:cubicBezTo>
                <a:cubicBezTo>
                  <a:pt x="2253526" y="-17168"/>
                  <a:pt x="2375721" y="68199"/>
                  <a:pt x="2469624" y="0"/>
                </a:cubicBezTo>
                <a:cubicBezTo>
                  <a:pt x="2516175" y="113362"/>
                  <a:pt x="2460643" y="199472"/>
                  <a:pt x="2469624" y="315655"/>
                </a:cubicBezTo>
                <a:cubicBezTo>
                  <a:pt x="2507271" y="447352"/>
                  <a:pt x="2460734" y="427386"/>
                  <a:pt x="2469624" y="517467"/>
                </a:cubicBezTo>
                <a:cubicBezTo>
                  <a:pt x="2473079" y="601139"/>
                  <a:pt x="2453886" y="670841"/>
                  <a:pt x="2469624" y="776200"/>
                </a:cubicBezTo>
                <a:cubicBezTo>
                  <a:pt x="2471924" y="875027"/>
                  <a:pt x="2450170" y="935508"/>
                  <a:pt x="2469624" y="1063395"/>
                </a:cubicBezTo>
                <a:cubicBezTo>
                  <a:pt x="2483289" y="1174180"/>
                  <a:pt x="2435138" y="1225609"/>
                  <a:pt x="2469624" y="1379050"/>
                </a:cubicBezTo>
                <a:cubicBezTo>
                  <a:pt x="2497576" y="1539005"/>
                  <a:pt x="2469159" y="1530589"/>
                  <a:pt x="2469624" y="1666244"/>
                </a:cubicBezTo>
                <a:cubicBezTo>
                  <a:pt x="2471011" y="1819330"/>
                  <a:pt x="2445433" y="1848723"/>
                  <a:pt x="2469624" y="1981899"/>
                </a:cubicBezTo>
                <a:cubicBezTo>
                  <a:pt x="2494302" y="2122382"/>
                  <a:pt x="2453130" y="2141508"/>
                  <a:pt x="2469624" y="2269093"/>
                </a:cubicBezTo>
                <a:cubicBezTo>
                  <a:pt x="2479613" y="2399590"/>
                  <a:pt x="2445723" y="2430962"/>
                  <a:pt x="2469624" y="2470906"/>
                </a:cubicBezTo>
                <a:cubicBezTo>
                  <a:pt x="2489304" y="2502870"/>
                  <a:pt x="2411099" y="2725674"/>
                  <a:pt x="2469624" y="2846070"/>
                </a:cubicBezTo>
                <a:cubicBezTo>
                  <a:pt x="2379870" y="2866494"/>
                  <a:pt x="2321362" y="2842163"/>
                  <a:pt x="2247357" y="2846070"/>
                </a:cubicBezTo>
                <a:cubicBezTo>
                  <a:pt x="2164650" y="2868917"/>
                  <a:pt x="2063003" y="2815124"/>
                  <a:pt x="2000395" y="2846070"/>
                </a:cubicBezTo>
                <a:cubicBezTo>
                  <a:pt x="1938548" y="2867391"/>
                  <a:pt x="1913295" y="2826268"/>
                  <a:pt x="1827521" y="2846070"/>
                </a:cubicBezTo>
                <a:cubicBezTo>
                  <a:pt x="1753287" y="2870985"/>
                  <a:pt x="1645018" y="2827271"/>
                  <a:pt x="1605255" y="2846070"/>
                </a:cubicBezTo>
                <a:cubicBezTo>
                  <a:pt x="1550883" y="2891684"/>
                  <a:pt x="1442098" y="2798630"/>
                  <a:pt x="1333596" y="2846070"/>
                </a:cubicBezTo>
                <a:cubicBezTo>
                  <a:pt x="1221809" y="2857805"/>
                  <a:pt x="1235289" y="2832790"/>
                  <a:pt x="1136027" y="2846070"/>
                </a:cubicBezTo>
                <a:cubicBezTo>
                  <a:pt x="1018655" y="2843970"/>
                  <a:pt x="958962" y="2807954"/>
                  <a:pt x="839672" y="2846070"/>
                </a:cubicBezTo>
                <a:cubicBezTo>
                  <a:pt x="716822" y="2885473"/>
                  <a:pt x="693180" y="2839721"/>
                  <a:pt x="543317" y="2846070"/>
                </a:cubicBezTo>
                <a:cubicBezTo>
                  <a:pt x="402077" y="2870550"/>
                  <a:pt x="384763" y="2837087"/>
                  <a:pt x="296354" y="2846070"/>
                </a:cubicBezTo>
                <a:cubicBezTo>
                  <a:pt x="219510" y="2861796"/>
                  <a:pt x="107032" y="2791452"/>
                  <a:pt x="0" y="2846070"/>
                </a:cubicBezTo>
                <a:cubicBezTo>
                  <a:pt x="3664" y="2743863"/>
                  <a:pt x="2524" y="2661617"/>
                  <a:pt x="0" y="2587336"/>
                </a:cubicBezTo>
                <a:cubicBezTo>
                  <a:pt x="5962" y="2521338"/>
                  <a:pt x="14901" y="2477178"/>
                  <a:pt x="0" y="2385523"/>
                </a:cubicBezTo>
                <a:cubicBezTo>
                  <a:pt x="-9175" y="2305477"/>
                  <a:pt x="15825" y="2273528"/>
                  <a:pt x="0" y="2183711"/>
                </a:cubicBezTo>
                <a:cubicBezTo>
                  <a:pt x="-25379" y="2094888"/>
                  <a:pt x="14343" y="2062962"/>
                  <a:pt x="0" y="1981899"/>
                </a:cubicBezTo>
                <a:cubicBezTo>
                  <a:pt x="-2298" y="1894307"/>
                  <a:pt x="1642" y="1826039"/>
                  <a:pt x="0" y="1780087"/>
                </a:cubicBezTo>
                <a:cubicBezTo>
                  <a:pt x="-9323" y="1723435"/>
                  <a:pt x="7318" y="1612205"/>
                  <a:pt x="0" y="1549814"/>
                </a:cubicBezTo>
                <a:cubicBezTo>
                  <a:pt x="-18382" y="1478593"/>
                  <a:pt x="11734" y="1420633"/>
                  <a:pt x="0" y="1348002"/>
                </a:cubicBezTo>
                <a:cubicBezTo>
                  <a:pt x="12552" y="1279405"/>
                  <a:pt x="23181" y="1192427"/>
                  <a:pt x="0" y="1117729"/>
                </a:cubicBezTo>
                <a:cubicBezTo>
                  <a:pt x="-26691" y="1054417"/>
                  <a:pt x="9109" y="927336"/>
                  <a:pt x="0" y="830534"/>
                </a:cubicBezTo>
                <a:cubicBezTo>
                  <a:pt x="-9487" y="705343"/>
                  <a:pt x="6683" y="713135"/>
                  <a:pt x="0" y="628722"/>
                </a:cubicBezTo>
                <a:cubicBezTo>
                  <a:pt x="-8409" y="540973"/>
                  <a:pt x="25120" y="484917"/>
                  <a:pt x="0" y="455371"/>
                </a:cubicBezTo>
                <a:cubicBezTo>
                  <a:pt x="20393" y="385217"/>
                  <a:pt x="77588" y="161846"/>
                  <a:pt x="0" y="0"/>
                </a:cubicBezTo>
                <a:close/>
              </a:path>
            </a:pathLst>
          </a:cu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Wingdings" pitchFamily="2" charset="2"/>
              <a:buChar char="ü"/>
            </a:pPr>
            <a:r>
              <a:rPr lang="en-US" sz="4000" dirty="0">
                <a:solidFill>
                  <a:srgbClr val="FFFFFF"/>
                </a:solidFill>
              </a:rPr>
              <a:t>No emotions attached.</a:t>
            </a:r>
          </a:p>
          <a:p>
            <a:endParaRPr lang="en-US" sz="4000" dirty="0">
              <a:solidFill>
                <a:srgbClr val="FFFFFF"/>
              </a:solidFill>
            </a:endParaRPr>
          </a:p>
          <a:p>
            <a:pPr marL="742950" indent="-742950">
              <a:buFont typeface="Wingdings" pitchFamily="2" charset="2"/>
              <a:buChar char="ü"/>
            </a:pPr>
            <a:r>
              <a:rPr lang="en-US" sz="4000" dirty="0">
                <a:solidFill>
                  <a:srgbClr val="FFFFFF"/>
                </a:solidFill>
              </a:rPr>
              <a:t>Minimize risk.</a:t>
            </a:r>
          </a:p>
          <a:p>
            <a:pPr marL="742950" indent="-742950">
              <a:buFont typeface="+mj-lt"/>
              <a:buAutoNum type="arabicPeriod"/>
            </a:pPr>
            <a:endParaRPr lang="en-US" sz="4000" dirty="0">
              <a:solidFill>
                <a:srgbClr val="FFFFFF"/>
              </a:solidFill>
            </a:endParaRPr>
          </a:p>
          <a:p>
            <a:pPr marL="742950" indent="-742950">
              <a:buFont typeface="Wingdings" pitchFamily="2" charset="2"/>
              <a:buChar char="ü"/>
            </a:pP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Removes the need to Date our stocks.</a:t>
            </a:r>
            <a:endParaRPr lang="en-US"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249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59745-7DA8-2042-0537-D62206D4B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C203BF-3106-969F-C94B-00AC946720BB}"/>
              </a:ext>
            </a:extLst>
          </p:cNvPr>
          <p:cNvSpPr txBox="1"/>
          <p:nvPr/>
        </p:nvSpPr>
        <p:spPr>
          <a:xfrm>
            <a:off x="6095998" y="2311506"/>
            <a:ext cx="4640629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Further advance in the future…. </a:t>
            </a:r>
          </a:p>
          <a:p>
            <a:pPr>
              <a:spcAft>
                <a:spcPts val="600"/>
              </a:spcAft>
            </a:pPr>
            <a:r>
              <a:rPr lang="en-US" dirty="0"/>
              <a:t>Random forest with … </a:t>
            </a:r>
          </a:p>
          <a:p>
            <a:pPr>
              <a:spcAft>
                <a:spcPts val="600"/>
              </a:spcAft>
            </a:pPr>
            <a:r>
              <a:rPr lang="en-US" dirty="0"/>
              <a:t>Algo will continue to perform well – ML model .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Run through the algo… stock selector.  </a:t>
            </a:r>
            <a:br>
              <a:rPr lang="en-US" dirty="0"/>
            </a:br>
            <a:r>
              <a:rPr lang="en-US" dirty="0"/>
              <a:t>ML Random</a:t>
            </a:r>
          </a:p>
          <a:p>
            <a:pPr>
              <a:spcAft>
                <a:spcPts val="600"/>
              </a:spcAft>
            </a:pPr>
            <a:r>
              <a:rPr lang="en-US" dirty="0"/>
              <a:t>ML</a:t>
            </a:r>
          </a:p>
          <a:p>
            <a:pPr>
              <a:spcAft>
                <a:spcPts val="600"/>
              </a:spcAft>
            </a:pPr>
            <a:r>
              <a:rPr lang="en-US" dirty="0"/>
              <a:t>App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ReadMe</a:t>
            </a:r>
          </a:p>
        </p:txBody>
      </p:sp>
    </p:spTree>
    <p:extLst>
      <p:ext uri="{BB962C8B-B14F-4D97-AF65-F5344CB8AC3E}">
        <p14:creationId xmlns:p14="http://schemas.microsoft.com/office/powerpoint/2010/main" val="185250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mputer with a graph on it&#10;&#10;Description automatically generated with low confidence">
            <a:extLst>
              <a:ext uri="{FF2B5EF4-FFF2-40B4-BE49-F238E27FC236}">
                <a16:creationId xmlns:a16="http://schemas.microsoft.com/office/drawing/2014/main" id="{DD02AEC8-ACB3-60E6-98DA-F30891E76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778826" y="357549"/>
            <a:ext cx="9258002" cy="614290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63BAB602-5A94-FFBB-8CFC-B7DACA436D9E}"/>
              </a:ext>
            </a:extLst>
          </p:cNvPr>
          <p:cNvGrpSpPr/>
          <p:nvPr/>
        </p:nvGrpSpPr>
        <p:grpSpPr>
          <a:xfrm>
            <a:off x="0" y="4370120"/>
            <a:ext cx="9923103" cy="1460663"/>
            <a:chOff x="0" y="3092999"/>
            <a:chExt cx="9923103" cy="1362227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B0049B19-9844-808D-F0A7-4CD2EE5AE987}"/>
                </a:ext>
              </a:extLst>
            </p:cNvPr>
            <p:cNvSpPr/>
            <p:nvPr/>
          </p:nvSpPr>
          <p:spPr>
            <a:xfrm>
              <a:off x="155173" y="3192673"/>
              <a:ext cx="9665721" cy="1262553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C5E9C6B-F970-878A-664A-291B27230A8A}"/>
                </a:ext>
              </a:extLst>
            </p:cNvPr>
            <p:cNvSpPr txBox="1"/>
            <p:nvPr/>
          </p:nvSpPr>
          <p:spPr>
            <a:xfrm>
              <a:off x="0" y="3092999"/>
              <a:ext cx="9923103" cy="1119437"/>
            </a:xfrm>
            <a:prstGeom prst="rect">
              <a:avLst/>
            </a:prstGeom>
            <a:solidFill>
              <a:schemeClr val="bg1"/>
            </a:solidFill>
            <a:effectLst>
              <a:softEdge rad="43911"/>
            </a:effectLst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ysClr val="windowText" lastClr="000000"/>
                  </a:solidFill>
                </a:rPr>
                <a:t>Do you have time to watch the stock market all day hoping it will move in your favor?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5864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6B56DF3-F3BF-340E-4C8E-2254FD347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14300" indent="0"/>
            <a:r>
              <a:rPr 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Our Motivation </a:t>
            </a: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– </a:t>
            </a:r>
            <a:r>
              <a:rPr lang="en-US" sz="4000" b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 hands attached </a:t>
            </a:r>
            <a:r>
              <a:rPr lang="en-US" sz="4000" b="1" i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profit</a:t>
            </a:r>
            <a:r>
              <a:rPr lang="en-US" sz="4000" b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6BD1AF-68E2-E6EC-C1DE-2F38D554CBE4}"/>
              </a:ext>
            </a:extLst>
          </p:cNvPr>
          <p:cNvSpPr/>
          <p:nvPr/>
        </p:nvSpPr>
        <p:spPr>
          <a:xfrm>
            <a:off x="2323509" y="1924820"/>
            <a:ext cx="2454535" cy="4584315"/>
          </a:xfrm>
          <a:prstGeom prst="rect">
            <a:avLst/>
          </a:prstGeom>
          <a:solidFill>
            <a:schemeClr val="tx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3AFBF5-BC35-1AFF-4A9C-6DD6CC011814}"/>
              </a:ext>
            </a:extLst>
          </p:cNvPr>
          <p:cNvSpPr txBox="1"/>
          <p:nvPr/>
        </p:nvSpPr>
        <p:spPr>
          <a:xfrm>
            <a:off x="8346160" y="6228056"/>
            <a:ext cx="3374573" cy="18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3504">
              <a:spcAft>
                <a:spcPts val="600"/>
              </a:spcAft>
            </a:pPr>
            <a:r>
              <a:rPr lang="en-US" sz="594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2" tooltip="https://blog.roboforex.com/blog/2019/12/10/what-you-need-to-know-to-make-money-on-the-stock-market/"/>
              </a:rPr>
              <a:t>This Photo</a:t>
            </a:r>
            <a:r>
              <a:rPr lang="en-US" sz="59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by </a:t>
            </a:r>
            <a:r>
              <a:rPr lang="en-US" sz="594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UnknowAuthor</a:t>
            </a:r>
            <a:r>
              <a:rPr lang="en-US" sz="59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licensed under </a:t>
            </a:r>
            <a:r>
              <a:rPr lang="en-US" sz="594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https://creativecommons.org/licenses/by-nc/3.0/"/>
              </a:rPr>
              <a:t>CC BY-NC</a:t>
            </a:r>
            <a:endParaRPr lang="en-US" sz="900" dirty="0"/>
          </a:p>
        </p:txBody>
      </p:sp>
      <p:sp>
        <p:nvSpPr>
          <p:cNvPr id="2" name="Vertical Text Placeholder 4">
            <a:extLst>
              <a:ext uri="{FF2B5EF4-FFF2-40B4-BE49-F238E27FC236}">
                <a16:creationId xmlns:a16="http://schemas.microsoft.com/office/drawing/2014/main" id="{1D30E886-7258-8092-2F7A-3C6E0BBA57F6}"/>
              </a:ext>
            </a:extLst>
          </p:cNvPr>
          <p:cNvSpPr txBox="1">
            <a:spLocks/>
          </p:cNvSpPr>
          <p:nvPr/>
        </p:nvSpPr>
        <p:spPr>
          <a:xfrm>
            <a:off x="1485900" y="2463801"/>
            <a:ext cx="4305300" cy="2946400"/>
          </a:xfrm>
          <a:prstGeom prst="rect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</p:spPr>
        <p:txBody>
          <a:bodyPr vert="horz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5438" indent="0" defTabSz="603504">
              <a:spcBef>
                <a:spcPts val="396"/>
              </a:spcBef>
              <a:spcAft>
                <a:spcPts val="396"/>
              </a:spcAft>
              <a:buSzPts val="1800"/>
              <a:buNone/>
            </a:pP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301752" indent="-226314" defTabSz="603504">
              <a:lnSpc>
                <a:spcPct val="150000"/>
              </a:lnSpc>
              <a:spcBef>
                <a:spcPts val="396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●"/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Trends to predict the stock price.</a:t>
            </a:r>
          </a:p>
          <a:p>
            <a:pPr marL="301752" indent="-226314" defTabSz="603504">
              <a:lnSpc>
                <a:spcPct val="150000"/>
              </a:lnSpc>
              <a:spcBef>
                <a:spcPts val="396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●"/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Models to access the efficiency.</a:t>
            </a:r>
          </a:p>
          <a:p>
            <a:pPr marL="301752" indent="-226314" defTabSz="603504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●"/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Breakouts that allows stock selection for your type of trade Buy or Sell:</a:t>
            </a:r>
          </a:p>
          <a:p>
            <a:pPr marL="603504" lvl="1" indent="-226314" defTabSz="603504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●"/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Stocks </a:t>
            </a:r>
          </a:p>
          <a:p>
            <a:pPr marL="603504" lvl="1" indent="-226314" defTabSz="603504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●"/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Options</a:t>
            </a:r>
          </a:p>
          <a:p>
            <a:pPr marL="301752" indent="-226314" defTabSz="603504">
              <a:lnSpc>
                <a:spcPct val="150000"/>
              </a:lnSpc>
              <a:spcBef>
                <a:spcPts val="396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●"/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 App to make it Seamless!</a:t>
            </a:r>
          </a:p>
          <a:p>
            <a:pPr marL="75438" indent="0" defTabSz="603504">
              <a:spcBef>
                <a:spcPts val="132"/>
              </a:spcBef>
              <a:spcAft>
                <a:spcPts val="396"/>
              </a:spcAft>
              <a:buSzPts val="1800"/>
              <a:buNone/>
            </a:pP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75438" indent="0" defTabSz="603504">
              <a:spcBef>
                <a:spcPts val="0"/>
              </a:spcBef>
              <a:buSzPts val="1800"/>
              <a:buNone/>
            </a:pP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75438" indent="0" defTabSz="603504">
              <a:spcBef>
                <a:spcPts val="0"/>
              </a:spcBef>
              <a:buSzPts val="1800"/>
              <a:buNone/>
            </a:pPr>
            <a:endParaRPr lang="en-US" sz="16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457200" indent="-342900">
              <a:spcBef>
                <a:spcPts val="0"/>
              </a:spcBef>
              <a:buSzPts val="1800"/>
              <a:buFont typeface="Arial" panose="020B0604020202020204" pitchFamily="34" charset="0"/>
              <a:buChar char="●"/>
            </a:pPr>
            <a:endParaRPr lang="en-US" sz="2400" dirty="0"/>
          </a:p>
        </p:txBody>
      </p:sp>
      <p:pic>
        <p:nvPicPr>
          <p:cNvPr id="10" name="Picture Placeholder 9" descr="A finger pointing at a graph&#10;&#10;Description automatically generated with low confidence">
            <a:extLst>
              <a:ext uri="{FF2B5EF4-FFF2-40B4-BE49-F238E27FC236}">
                <a16:creationId xmlns:a16="http://schemas.microsoft.com/office/drawing/2014/main" id="{DB64A401-76B4-BA9B-B747-474C6C320BD1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 l="7718" r="7718"/>
          <a:stretch>
            <a:fillRect/>
          </a:stretch>
        </p:blipFill>
        <p:spPr>
          <a:xfrm>
            <a:off x="6665196" y="2300996"/>
            <a:ext cx="4652807" cy="4069744"/>
          </a:xfrm>
          <a:prstGeom prst="flowChartTerminator">
            <a:avLst/>
          </a:prstGeom>
        </p:spPr>
      </p:pic>
    </p:spTree>
    <p:extLst>
      <p:ext uri="{BB962C8B-B14F-4D97-AF65-F5344CB8AC3E}">
        <p14:creationId xmlns:p14="http://schemas.microsoft.com/office/powerpoint/2010/main" val="736023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2E17E911-875F-4DE5-8699-99D9F1805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5B91F0-75F0-55C7-C70C-EA4E6B74C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Alex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576728-BDCB-770B-58F5-456F51534F16}"/>
              </a:ext>
            </a:extLst>
          </p:cNvPr>
          <p:cNvSpPr txBox="1"/>
          <p:nvPr/>
        </p:nvSpPr>
        <p:spPr>
          <a:xfrm>
            <a:off x="4673380" y="666114"/>
            <a:ext cx="3025303" cy="5546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Trade </a:t>
            </a:r>
            <a:r>
              <a:rPr lang="en-US" sz="2000" dirty="0" err="1"/>
              <a:t>Algorithim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Technologies used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</p:txBody>
      </p:sp>
      <p:pic>
        <p:nvPicPr>
          <p:cNvPr id="43" name="Picture 33" descr="Person walking up a stairs">
            <a:extLst>
              <a:ext uri="{FF2B5EF4-FFF2-40B4-BE49-F238E27FC236}">
                <a16:creationId xmlns:a16="http://schemas.microsoft.com/office/drawing/2014/main" id="{F19B47D6-FBF5-FB93-2C5E-260F1C3D4A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39" r="20925" b="-1"/>
          <a:stretch/>
        </p:blipFill>
        <p:spPr>
          <a:xfrm>
            <a:off x="8109502" y="10"/>
            <a:ext cx="408249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895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90BC7-45E1-A8F3-0FCB-8F2846505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Alex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7052DD-1F09-C92F-71BA-E4C6288BD94C}"/>
              </a:ext>
            </a:extLst>
          </p:cNvPr>
          <p:cNvSpPr txBox="1"/>
          <p:nvPr/>
        </p:nvSpPr>
        <p:spPr>
          <a:xfrm>
            <a:off x="3251200" y="2006600"/>
            <a:ext cx="7595974" cy="39722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lv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</a:pPr>
            <a:r>
              <a:rPr lang="en-US" sz="2000" dirty="0"/>
              <a:t>Challenges – Insert Challenges </a:t>
            </a:r>
          </a:p>
          <a:p>
            <a:pPr marL="228600" lv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</a:pPr>
            <a:endParaRPr lang="en-US" sz="2000" dirty="0"/>
          </a:p>
          <a:p>
            <a:pPr marL="228600" lv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</a:pPr>
            <a:endParaRPr lang="en-US" sz="2000" dirty="0"/>
          </a:p>
          <a:p>
            <a:pPr marL="228600" lv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</a:pPr>
            <a:r>
              <a:rPr lang="en-US" sz="2000" dirty="0"/>
              <a:t>Successes – Insert Success, Summary of outcome </a:t>
            </a:r>
          </a:p>
        </p:txBody>
      </p:sp>
      <p:pic>
        <p:nvPicPr>
          <p:cNvPr id="8" name="Graphic 7" descr="Bullseye with solid fill">
            <a:extLst>
              <a:ext uri="{FF2B5EF4-FFF2-40B4-BE49-F238E27FC236}">
                <a16:creationId xmlns:a16="http://schemas.microsoft.com/office/drawing/2014/main" id="{C3D6FEEA-6C8D-4BE2-AB25-8CC18C144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01900" y="3103766"/>
            <a:ext cx="749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438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9B447FE-DDA9-4B30-828A-59FC56912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3D487F7-9050-4871-B351-34A72ADB2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484" y="-1"/>
            <a:ext cx="6096002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43C27DD-EF6A-4C48-9669-C2970E71A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52884" y="609601"/>
            <a:ext cx="6858003" cy="5638801"/>
          </a:xfrm>
          <a:prstGeom prst="rect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71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5A1AA86-B7E6-4C02-AA34-F1A25CD4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7518" y="2217950"/>
            <a:ext cx="6103518" cy="464004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6C3B9CB-4E48-4726-B7B9-9E02F71B1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137312">
            <a:off x="565239" y="1211422"/>
            <a:ext cx="4640488" cy="4640488"/>
          </a:xfrm>
          <a:prstGeom prst="ellipse">
            <a:avLst/>
          </a:prstGeom>
          <a:gradFill>
            <a:gsLst>
              <a:gs pos="53000">
                <a:schemeClr val="accent1"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84384FE-1C88-4CAA-8FB8-2313A3AE7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7519" y="0"/>
            <a:ext cx="6103519" cy="6870700"/>
          </a:xfrm>
          <a:prstGeom prst="rect">
            <a:avLst/>
          </a:prstGeom>
          <a:gradFill>
            <a:gsLst>
              <a:gs pos="24000">
                <a:schemeClr val="accent1">
                  <a:alpha val="0"/>
                </a:schemeClr>
              </a:gs>
              <a:gs pos="100000">
                <a:srgbClr val="000000">
                  <a:alpha val="71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D45F9-6977-329C-F66A-8838CFFB1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541" y="1696854"/>
            <a:ext cx="4567686" cy="36696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</a:rPr>
              <a:t>Shadrack</a:t>
            </a:r>
            <a:br>
              <a:rPr lang="en-US" sz="4800" dirty="0">
                <a:solidFill>
                  <a:srgbClr val="FFFFFF"/>
                </a:solidFill>
              </a:rPr>
            </a:b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  Random Forest Model</a:t>
            </a:r>
          </a:p>
        </p:txBody>
      </p:sp>
      <p:pic>
        <p:nvPicPr>
          <p:cNvPr id="24" name="Picture 3">
            <a:extLst>
              <a:ext uri="{FF2B5EF4-FFF2-40B4-BE49-F238E27FC236}">
                <a16:creationId xmlns:a16="http://schemas.microsoft.com/office/drawing/2014/main" id="{B4F6BA91-6CB0-7632-3548-F53A673C42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7514" r="5307"/>
          <a:stretch/>
        </p:blipFill>
        <p:spPr>
          <a:xfrm>
            <a:off x="6553199" y="457200"/>
            <a:ext cx="5181602" cy="5943600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919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3FBF1A-BC8F-E08A-76F1-3C15CB4F1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Shadrack 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92770-0BE0-3EDD-574B-6F87F2354C13}"/>
              </a:ext>
            </a:extLst>
          </p:cNvPr>
          <p:cNvSpPr txBox="1"/>
          <p:nvPr/>
        </p:nvSpPr>
        <p:spPr>
          <a:xfrm>
            <a:off x="1371599" y="2318197"/>
            <a:ext cx="9724031" cy="3683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lv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</a:pPr>
            <a:r>
              <a:rPr lang="en-US" sz="2000" dirty="0"/>
              <a:t>		Challenges – Insert Challenges and/or snippets</a:t>
            </a:r>
          </a:p>
          <a:p>
            <a:pPr marL="228600" lv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</a:pPr>
            <a:endParaRPr lang="en-US" sz="2000" dirty="0"/>
          </a:p>
          <a:p>
            <a:pPr marL="228600" lv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</a:pPr>
            <a:endParaRPr lang="en-US" sz="2000" dirty="0"/>
          </a:p>
          <a:p>
            <a:pPr marL="228600" lv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</a:pPr>
            <a:r>
              <a:rPr lang="en-US" sz="2000" dirty="0"/>
              <a:t>		Successes – Insert Success, Summary of results </a:t>
            </a:r>
          </a:p>
          <a:p>
            <a:pPr marL="45720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Graphic 4" descr="Bullseye with solid fill">
            <a:extLst>
              <a:ext uri="{FF2B5EF4-FFF2-40B4-BE49-F238E27FC236}">
                <a16:creationId xmlns:a16="http://schemas.microsoft.com/office/drawing/2014/main" id="{AA7E3AAE-A07A-455A-FC01-CCD6A3906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60106" y="3042886"/>
            <a:ext cx="658708" cy="658708"/>
          </a:xfrm>
          <a:prstGeom prst="rect">
            <a:avLst/>
          </a:prstGeom>
        </p:spPr>
      </p:pic>
      <p:sp>
        <p:nvSpPr>
          <p:cNvPr id="6" name="Rectangle 5" descr="Ribbon">
            <a:extLst>
              <a:ext uri="{FF2B5EF4-FFF2-40B4-BE49-F238E27FC236}">
                <a16:creationId xmlns:a16="http://schemas.microsoft.com/office/drawing/2014/main" id="{E738AB66-E868-1BD3-E31F-988179A90E46}"/>
              </a:ext>
            </a:extLst>
          </p:cNvPr>
          <p:cNvSpPr/>
          <p:nvPr/>
        </p:nvSpPr>
        <p:spPr>
          <a:xfrm>
            <a:off x="2160106" y="4159876"/>
            <a:ext cx="658708" cy="658708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128874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C4A02E-8882-7689-02D3-01DF8750A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685" y="1193800"/>
            <a:ext cx="3273715" cy="317201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rgbClr val="7030A0"/>
            </a:solidFill>
          </a:ln>
          <a:effectLst>
            <a:softEdge rad="31750"/>
          </a:effectLst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5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25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2" name="Picture 61" descr="Hand on a tablet with digital signs">
            <a:extLst>
              <a:ext uri="{FF2B5EF4-FFF2-40B4-BE49-F238E27FC236}">
                <a16:creationId xmlns:a16="http://schemas.microsoft.com/office/drawing/2014/main" id="{81E0D97A-B7D2-FBC6-3410-5E7143786C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91" r="10391"/>
          <a:stretch/>
        </p:blipFill>
        <p:spPr>
          <a:xfrm>
            <a:off x="4870988" y="263114"/>
            <a:ext cx="6062212" cy="63313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5FD196-4CA3-C366-955C-6CE753D6E5A8}"/>
              </a:ext>
            </a:extLst>
          </p:cNvPr>
          <p:cNvSpPr txBox="1"/>
          <p:nvPr/>
        </p:nvSpPr>
        <p:spPr>
          <a:xfrm>
            <a:off x="882168" y="1943823"/>
            <a:ext cx="2731472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Stock Selector</a:t>
            </a:r>
          </a:p>
          <a:p>
            <a:pPr lvl="1"/>
            <a:r>
              <a:rPr lang="en-US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Group input on technical indicators.</a:t>
            </a:r>
          </a:p>
          <a:p>
            <a:pPr lvl="1"/>
            <a:endParaRPr lang="en-US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XGBoost</a:t>
            </a:r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Model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D5E7C8-53EB-244D-11C1-3B9F741B6329}"/>
              </a:ext>
            </a:extLst>
          </p:cNvPr>
          <p:cNvSpPr txBox="1"/>
          <p:nvPr/>
        </p:nvSpPr>
        <p:spPr>
          <a:xfrm>
            <a:off x="508750" y="854559"/>
            <a:ext cx="21038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Neya</a:t>
            </a:r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25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A989DA-32A8-D8BB-6E19-B38537D3C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Neya</a:t>
            </a:r>
          </a:p>
        </p:txBody>
      </p:sp>
      <p:graphicFrame>
        <p:nvGraphicFramePr>
          <p:cNvPr id="40" name="TextBox 2">
            <a:extLst>
              <a:ext uri="{FF2B5EF4-FFF2-40B4-BE49-F238E27FC236}">
                <a16:creationId xmlns:a16="http://schemas.microsoft.com/office/drawing/2014/main" id="{F9B7CA3B-157A-AC0D-D52E-A1998EBCF2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0246068"/>
              </p:ext>
            </p:extLst>
          </p:nvPr>
        </p:nvGraphicFramePr>
        <p:xfrm>
          <a:off x="3403242" y="2112579"/>
          <a:ext cx="8168643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Graphic 5" descr="Bullseye with solid fill">
            <a:extLst>
              <a:ext uri="{FF2B5EF4-FFF2-40B4-BE49-F238E27FC236}">
                <a16:creationId xmlns:a16="http://schemas.microsoft.com/office/drawing/2014/main" id="{2F412F1C-2835-CB3B-ADDC-486004C068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320214" y="2476500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02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314</TotalTime>
  <Words>227</Words>
  <Application>Microsoft Macintosh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TradeTrendz</vt:lpstr>
      <vt:lpstr>PowerPoint Presentation</vt:lpstr>
      <vt:lpstr>Our Motivation – No hands attached profit!</vt:lpstr>
      <vt:lpstr>Alex</vt:lpstr>
      <vt:lpstr>Alex</vt:lpstr>
      <vt:lpstr>Shadrack    Random Forest Model</vt:lpstr>
      <vt:lpstr>Shadrack N.</vt:lpstr>
      <vt:lpstr>    </vt:lpstr>
      <vt:lpstr>Neya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TradeTrendz</dc:title>
  <dc:creator>NEYA CLEMONS</dc:creator>
  <cp:lastModifiedBy>NEYA CLEMONS</cp:lastModifiedBy>
  <cp:revision>6</cp:revision>
  <dcterms:created xsi:type="dcterms:W3CDTF">2023-06-09T01:34:15Z</dcterms:created>
  <dcterms:modified xsi:type="dcterms:W3CDTF">2023-06-11T02:28:04Z</dcterms:modified>
</cp:coreProperties>
</file>

<file path=docProps/thumbnail.jpeg>
</file>